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4" r:id="rId3"/>
    <p:sldId id="287" r:id="rId4"/>
    <p:sldId id="289" r:id="rId5"/>
    <p:sldId id="288" r:id="rId6"/>
    <p:sldId id="290" r:id="rId7"/>
    <p:sldId id="297" r:id="rId8"/>
    <p:sldId id="298" r:id="rId9"/>
    <p:sldId id="300" r:id="rId10"/>
    <p:sldId id="299" r:id="rId11"/>
    <p:sldId id="301" r:id="rId12"/>
    <p:sldId id="293" r:id="rId13"/>
    <p:sldId id="296" r:id="rId14"/>
    <p:sldId id="294" r:id="rId15"/>
    <p:sldId id="309" r:id="rId16"/>
    <p:sldId id="295" r:id="rId17"/>
    <p:sldId id="268" r:id="rId18"/>
    <p:sldId id="274" r:id="rId19"/>
    <p:sldId id="302" r:id="rId20"/>
    <p:sldId id="303" r:id="rId21"/>
    <p:sldId id="305" r:id="rId22"/>
    <p:sldId id="304" r:id="rId23"/>
    <p:sldId id="306" r:id="rId24"/>
    <p:sldId id="307" r:id="rId25"/>
    <p:sldId id="310" r:id="rId26"/>
    <p:sldId id="260" r:id="rId27"/>
    <p:sldId id="25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325F88"/>
    <a:srgbClr val="5195D1"/>
    <a:srgbClr val="B9D0E5"/>
    <a:srgbClr val="653C17"/>
    <a:srgbClr val="990905"/>
    <a:srgbClr val="6986A7"/>
    <a:srgbClr val="9CA4B0"/>
    <a:srgbClr val="065AA6"/>
    <a:srgbClr val="ECF1F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974" y="33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6819C-650A-EFCE-BEA3-AF4060EB9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77DF2A-101A-AE16-5D3F-AA6A8CAB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D3713-6387-8DC7-9918-FE73DC713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B00F2-CECE-85E4-1EA9-1758D3C1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9F2BA-C923-D3E8-975A-A2531EFA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94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777DC-54B1-4179-DDE9-888915C1A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4883A-8E41-A5AE-7C0A-D52EC694F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7AB970-6D78-346A-8039-35F4CA73A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2AD476-0830-00DE-7D5F-25EA5F18D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1A4A9C-C350-8E5D-66C7-DBE9EF8E4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4B4FCB-69EA-B7C8-7466-8783B700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0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80680-8AA9-EE29-11EB-0CD70EB3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167537-4B10-B0A2-78D5-F70DA3A3CF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42A3A9-F072-8B03-656A-1FC687760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40510C-0781-BFB1-AB2C-9F5AB9E4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CE7275-0C36-7270-66F8-81C39F2F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5969E-F4C0-1EB0-36A9-4415E3EB6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4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75259-B2ED-6504-CD1B-97DF3F64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98292C-E780-865A-717B-4E8B04A6E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5F6C08-F733-3022-A8F1-EBA569D7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C797A-5B57-B21A-B02D-B503BE69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0B3EB8-5390-C6A1-6859-418E5FD8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4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36CC03-A66F-9D17-066A-CC7F16ED6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C7F0C1-611D-4089-6C0A-42EE449C5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58BB95-714B-0AEC-79AB-1396C5BF9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2E0A7-AFE7-75A8-E723-CF34D104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3A78B-B04B-2509-52C6-E55BD534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9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8CEDC-9995-65AE-5350-EE1F00ED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064829-9F1A-4442-FF43-7DC20733F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E6050-7038-D090-5C7A-081EF2F23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99E56-C714-B7B0-C654-F82FB673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71526-CF8B-F29F-5C80-656ABDC9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17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2B7D8-2FFF-93C7-E7B5-ACCC374B1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C078D8-AEF1-7850-604F-2813AF072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6EDA4-6CF5-5C7D-A6DB-1FB8A035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09CC0-0D02-BB42-60B9-DAD11483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BB9BA6-38BF-1B26-3F31-C5BA34EFB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37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B2DD1-C76F-011D-64E2-07CA1AC8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A12F0-A5DE-0C5D-A869-1B50C67B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24B535-F98B-D243-577E-0C996D13E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CA4AC1-6AF3-AD8D-08DF-96A87D5E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28C771-758D-2B61-8A02-80252488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206557-738F-2397-6DE2-78DFF083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6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35DFA-4E34-35DA-DDCD-7C0746D8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D640CF-5BE2-0DF7-A965-5A0ED956E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9996E6-9DD2-078F-AC5C-C2D770BC2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59C0B7-4D2F-FED3-9153-5D31CC14A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F61754-8BDD-A801-D6B0-749FA3998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C96027-A160-5681-E60C-ED2028DFF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4B2191-36F2-D595-2534-0C00DFFF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674F5A-14FA-02EC-6102-9B53291D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93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57CA6-4F6E-4DB7-CC1B-D8A79CAD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BD7841-7778-A7CF-A95D-69324F5B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73A0E1-EF16-371C-10F6-FF1D1851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83A9D5-F0BA-BEEF-9DBA-2F59A163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42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42FB7E-82AD-65D1-D71A-229E6CC08482}"/>
              </a:ext>
            </a:extLst>
          </p:cNvPr>
          <p:cNvSpPr txBox="1"/>
          <p:nvPr userDrawn="1"/>
        </p:nvSpPr>
        <p:spPr>
          <a:xfrm>
            <a:off x="9888164" y="6600027"/>
            <a:ext cx="2303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© 2023. Saebyeol Yu. all rights reserved.</a:t>
            </a:r>
            <a:endParaRPr lang="ko-KR" altLang="en-US" sz="90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82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42FB7E-82AD-65D1-D71A-229E6CC08482}"/>
              </a:ext>
            </a:extLst>
          </p:cNvPr>
          <p:cNvSpPr txBox="1"/>
          <p:nvPr userDrawn="1"/>
        </p:nvSpPr>
        <p:spPr>
          <a:xfrm>
            <a:off x="9888164" y="6600027"/>
            <a:ext cx="2303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136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144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B3F7C9-981C-F52A-F317-6C368E21D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3BEFE2-BD3D-9B94-76B6-F8F611139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33AF7-99F5-2D50-5871-2374CCA42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CE89C-D214-45BF-838A-2A191236AD0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D06622-6CF8-623A-561F-B80C88E13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0B0274-E7CC-BE37-B07C-9D50E3805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1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F7DE553-1F57-916A-8B46-F363CB47350C}"/>
              </a:ext>
            </a:extLst>
          </p:cNvPr>
          <p:cNvGrpSpPr/>
          <p:nvPr/>
        </p:nvGrpSpPr>
        <p:grpSpPr>
          <a:xfrm>
            <a:off x="537243" y="1965203"/>
            <a:ext cx="6195927" cy="2377033"/>
            <a:chOff x="582899" y="1975297"/>
            <a:chExt cx="6195927" cy="23770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4C10E4-FA2C-56FB-CA09-DF57C6C6B21F}"/>
                </a:ext>
              </a:extLst>
            </p:cNvPr>
            <p:cNvSpPr txBox="1"/>
            <p:nvPr/>
          </p:nvSpPr>
          <p:spPr>
            <a:xfrm>
              <a:off x="582899" y="1975297"/>
              <a:ext cx="6195927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bg1"/>
                  </a:solidFill>
                  <a:latin typeface="+mj-ea"/>
                  <a:ea typeface="+mj-ea"/>
                </a:rPr>
                <a:t>선박 대기시간 예측 </a:t>
              </a:r>
              <a:endParaRPr lang="en-US" altLang="ko-KR" sz="54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ko-KR" altLang="en-US" sz="5400" b="1" dirty="0">
                  <a:solidFill>
                    <a:schemeClr val="bg1"/>
                  </a:solidFill>
                  <a:latin typeface="+mj-ea"/>
                  <a:ea typeface="+mj-ea"/>
                </a:rPr>
                <a:t>웹서비스 개발</a:t>
              </a:r>
              <a:endParaRPr lang="en-US" altLang="ko-KR" sz="5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8FAF0B-DD3E-F0C6-FA05-CD0DF93F5C7F}"/>
                </a:ext>
              </a:extLst>
            </p:cNvPr>
            <p:cNvSpPr txBox="1"/>
            <p:nvPr/>
          </p:nvSpPr>
          <p:spPr>
            <a:xfrm>
              <a:off x="670874" y="3890665"/>
              <a:ext cx="3161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+mj-ea"/>
                </a:rPr>
                <a:t>선박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+mj-ea"/>
                </a:rPr>
                <a:t>항차</a:t>
              </a:r>
              <a:r>
                <a:rPr lang="ko-KR" altLang="en-US" sz="2400" b="1" dirty="0">
                  <a:solidFill>
                    <a:schemeClr val="bg1"/>
                  </a:solidFill>
                  <a:latin typeface="+mj-ea"/>
                </a:rPr>
                <a:t> 데이터 분석</a:t>
              </a: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98470452-7B2D-B82C-08CB-66284C3B9A1A}"/>
              </a:ext>
            </a:extLst>
          </p:cNvPr>
          <p:cNvSpPr/>
          <p:nvPr/>
        </p:nvSpPr>
        <p:spPr>
          <a:xfrm>
            <a:off x="10446834" y="1369277"/>
            <a:ext cx="4119445" cy="41194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34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703EFFB-2030-E81F-0705-CA0406B895E9}"/>
              </a:ext>
            </a:extLst>
          </p:cNvPr>
          <p:cNvSpPr txBox="1"/>
          <p:nvPr/>
        </p:nvSpPr>
        <p:spPr>
          <a:xfrm>
            <a:off x="717131" y="423167"/>
            <a:ext cx="876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2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1550110" y="423167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재검토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B1274E-45FA-43B7-8FD1-D5C932FB7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155" y="423167"/>
            <a:ext cx="4870817" cy="26118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D026E73-F281-4618-9FEE-E2877F210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158" y="3769743"/>
            <a:ext cx="4577814" cy="2638485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2333394-BEC2-443E-8BBE-CF42F6A511FE}"/>
              </a:ext>
            </a:extLst>
          </p:cNvPr>
          <p:cNvSpPr/>
          <p:nvPr/>
        </p:nvSpPr>
        <p:spPr>
          <a:xfrm>
            <a:off x="9023541" y="3131390"/>
            <a:ext cx="698429" cy="54346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D726A3-9681-4354-BF0D-0B6F48180D7D}"/>
              </a:ext>
            </a:extLst>
          </p:cNvPr>
          <p:cNvGrpSpPr/>
          <p:nvPr/>
        </p:nvGrpSpPr>
        <p:grpSpPr>
          <a:xfrm>
            <a:off x="448572" y="1017918"/>
            <a:ext cx="5952226" cy="2273605"/>
            <a:chOff x="2233850" y="4605048"/>
            <a:chExt cx="3844221" cy="197689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51C82EE-E3BC-4FFF-BF42-394DA501B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3850" y="4605048"/>
              <a:ext cx="3844221" cy="197689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AF066C2-D16D-4C9C-8881-CA1380A9C40E}"/>
                </a:ext>
              </a:extLst>
            </p:cNvPr>
            <p:cNvSpPr/>
            <p:nvPr/>
          </p:nvSpPr>
          <p:spPr>
            <a:xfrm>
              <a:off x="2378868" y="4635453"/>
              <a:ext cx="85725" cy="17748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6F58B76-8E32-4895-9FEE-544EC772B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27" y="4045789"/>
            <a:ext cx="5779893" cy="2406902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0D62D2B-562D-467F-BBAA-FFECB8537C27}"/>
              </a:ext>
            </a:extLst>
          </p:cNvPr>
          <p:cNvSpPr/>
          <p:nvPr/>
        </p:nvSpPr>
        <p:spPr>
          <a:xfrm>
            <a:off x="3273876" y="3440055"/>
            <a:ext cx="608009" cy="46771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26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>
            <a:extLst>
              <a:ext uri="{FF2B5EF4-FFF2-40B4-BE49-F238E27FC236}">
                <a16:creationId xmlns:a16="http://schemas.microsoft.com/office/drawing/2014/main" id="{F8E85722-FC8A-4048-96AA-398207E6D2BC}"/>
              </a:ext>
            </a:extLst>
          </p:cNvPr>
          <p:cNvSpPr/>
          <p:nvPr/>
        </p:nvSpPr>
        <p:spPr>
          <a:xfrm>
            <a:off x="6866501" y="1318184"/>
            <a:ext cx="3088922" cy="308892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23028F1-1B8E-486C-A21F-76CAD0444D97}"/>
              </a:ext>
            </a:extLst>
          </p:cNvPr>
          <p:cNvSpPr/>
          <p:nvPr/>
        </p:nvSpPr>
        <p:spPr>
          <a:xfrm>
            <a:off x="1810500" y="1318184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4C352B3-C821-08FE-6F42-0E24808D9122}"/>
              </a:ext>
            </a:extLst>
          </p:cNvPr>
          <p:cNvSpPr/>
          <p:nvPr/>
        </p:nvSpPr>
        <p:spPr>
          <a:xfrm>
            <a:off x="4339877" y="1318184"/>
            <a:ext cx="3088922" cy="3088922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03EFFB-2030-E81F-0705-CA0406B895E9}"/>
              </a:ext>
            </a:extLst>
          </p:cNvPr>
          <p:cNvSpPr txBox="1"/>
          <p:nvPr/>
        </p:nvSpPr>
        <p:spPr>
          <a:xfrm>
            <a:off x="717131" y="423167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2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1550110" y="423167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모델 선정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EDF136F-0A00-490B-A5D1-D7033DBDC837}"/>
              </a:ext>
            </a:extLst>
          </p:cNvPr>
          <p:cNvSpPr>
            <a:spLocks/>
          </p:cNvSpPr>
          <p:nvPr/>
        </p:nvSpPr>
        <p:spPr bwMode="auto">
          <a:xfrm>
            <a:off x="4574283" y="2735890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5867BF6-9557-4C38-9A45-BB14DC0E8B45}"/>
              </a:ext>
            </a:extLst>
          </p:cNvPr>
          <p:cNvSpPr>
            <a:spLocks/>
          </p:cNvSpPr>
          <p:nvPr/>
        </p:nvSpPr>
        <p:spPr bwMode="auto">
          <a:xfrm>
            <a:off x="7118191" y="2735890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41F32F4B-4EC6-4DC2-A1F8-107884442CEF}"/>
              </a:ext>
            </a:extLst>
          </p:cNvPr>
          <p:cNvSpPr>
            <a:spLocks/>
          </p:cNvSpPr>
          <p:nvPr/>
        </p:nvSpPr>
        <p:spPr bwMode="auto">
          <a:xfrm>
            <a:off x="1971760" y="3048016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B9D0E5"/>
          </a:solidFill>
          <a:ln>
            <a:solidFill>
              <a:srgbClr val="519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D8B3B287-7B08-4B06-BA05-D9F4DC795D81}"/>
              </a:ext>
            </a:extLst>
          </p:cNvPr>
          <p:cNvSpPr>
            <a:spLocks/>
          </p:cNvSpPr>
          <p:nvPr/>
        </p:nvSpPr>
        <p:spPr bwMode="auto">
          <a:xfrm>
            <a:off x="1974691" y="1397993"/>
            <a:ext cx="2782766" cy="1239715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noFill/>
          <a:ln>
            <a:solidFill>
              <a:srgbClr val="519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599AE87D-C299-4FF2-AE45-A1C13AFCDB56}"/>
              </a:ext>
            </a:extLst>
          </p:cNvPr>
          <p:cNvSpPr>
            <a:spLocks/>
          </p:cNvSpPr>
          <p:nvPr/>
        </p:nvSpPr>
        <p:spPr bwMode="auto">
          <a:xfrm>
            <a:off x="4487826" y="3048016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noFill/>
          <a:ln>
            <a:solidFill>
              <a:srgbClr val="6986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A82AAA90-D69E-49E0-97FA-3FE79F897F90}"/>
              </a:ext>
            </a:extLst>
          </p:cNvPr>
          <p:cNvSpPr>
            <a:spLocks/>
          </p:cNvSpPr>
          <p:nvPr/>
        </p:nvSpPr>
        <p:spPr bwMode="auto">
          <a:xfrm>
            <a:off x="4487826" y="1397993"/>
            <a:ext cx="2785697" cy="1239715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noFill/>
          <a:ln>
            <a:solidFill>
              <a:srgbClr val="6986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4059F2FC-4A04-4FBF-BBFF-4F0FF828D06B}"/>
              </a:ext>
            </a:extLst>
          </p:cNvPr>
          <p:cNvSpPr>
            <a:spLocks/>
          </p:cNvSpPr>
          <p:nvPr/>
        </p:nvSpPr>
        <p:spPr bwMode="auto">
          <a:xfrm>
            <a:off x="7011218" y="3048016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noFill/>
          <a:ln>
            <a:solidFill>
              <a:srgbClr val="B9D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CB314D25-BCD0-4724-B5D3-F0E2592FACD1}"/>
              </a:ext>
            </a:extLst>
          </p:cNvPr>
          <p:cNvSpPr>
            <a:spLocks/>
          </p:cNvSpPr>
          <p:nvPr/>
        </p:nvSpPr>
        <p:spPr bwMode="auto">
          <a:xfrm>
            <a:off x="7011219" y="1397993"/>
            <a:ext cx="2782766" cy="1239715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noFill/>
          <a:ln>
            <a:solidFill>
              <a:srgbClr val="B9D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53CAC659-14AA-411D-8180-1F800DAE4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280" y="2690462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8DFB1460-E6C9-4C7D-8D94-654895607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008" y="2690462"/>
            <a:ext cx="193431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CA1B829D-0471-4635-83C2-D8F4ED16E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3514" y="2690462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8A092B-DABA-4120-883B-F123584073BC}"/>
              </a:ext>
            </a:extLst>
          </p:cNvPr>
          <p:cNvSpPr txBox="1"/>
          <p:nvPr/>
        </p:nvSpPr>
        <p:spPr>
          <a:xfrm>
            <a:off x="2506135" y="2920018"/>
            <a:ext cx="1749197" cy="30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63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항구별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 평균으로 대체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F2EFE3-BC66-49DD-8158-B94F4CF1F896}"/>
              </a:ext>
            </a:extLst>
          </p:cNvPr>
          <p:cNvSpPr txBox="1"/>
          <p:nvPr/>
        </p:nvSpPr>
        <p:spPr>
          <a:xfrm>
            <a:off x="4823152" y="2920018"/>
            <a:ext cx="2153154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각각의 </a:t>
            </a:r>
            <a:r>
              <a:rPr lang="en-US" altLang="ko-KR" sz="1363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Upper bound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</a:p>
          <a:p>
            <a:pPr algn="ctr"/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Lower bound 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값으로 대체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7F1251-CB79-4C68-942D-4E43A3EB1344}"/>
              </a:ext>
            </a:extLst>
          </p:cNvPr>
          <p:cNvSpPr txBox="1"/>
          <p:nvPr/>
        </p:nvSpPr>
        <p:spPr>
          <a:xfrm>
            <a:off x="7457822" y="2920018"/>
            <a:ext cx="1906292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데이터 수치화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연속형 데이터로 변환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025746-6538-46C0-8CB0-80FBCECDD97D}"/>
              </a:ext>
            </a:extLst>
          </p:cNvPr>
          <p:cNvSpPr txBox="1"/>
          <p:nvPr/>
        </p:nvSpPr>
        <p:spPr>
          <a:xfrm>
            <a:off x="2891652" y="2177989"/>
            <a:ext cx="978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결측치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BFD1A5-E88C-4C6D-A6E6-0E3FA33FAAF0}"/>
              </a:ext>
            </a:extLst>
          </p:cNvPr>
          <p:cNvSpPr txBox="1"/>
          <p:nvPr/>
        </p:nvSpPr>
        <p:spPr>
          <a:xfrm>
            <a:off x="5410650" y="2177989"/>
            <a:ext cx="978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이상치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837F17-6013-4CF6-A6A0-E13F7426E93E}"/>
              </a:ext>
            </a:extLst>
          </p:cNvPr>
          <p:cNvSpPr txBox="1"/>
          <p:nvPr/>
        </p:nvSpPr>
        <p:spPr>
          <a:xfrm>
            <a:off x="7487475" y="2177989"/>
            <a:ext cx="1846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범주형 데이터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D70AA1D-6587-4950-938F-768783931776}"/>
              </a:ext>
            </a:extLst>
          </p:cNvPr>
          <p:cNvGrpSpPr/>
          <p:nvPr/>
        </p:nvGrpSpPr>
        <p:grpSpPr>
          <a:xfrm>
            <a:off x="3528178" y="4920946"/>
            <a:ext cx="2389137" cy="573899"/>
            <a:chOff x="-2487935" y="4335668"/>
            <a:chExt cx="2389137" cy="573899"/>
          </a:xfrm>
          <a:solidFill>
            <a:srgbClr val="065AA6"/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A91A25E-D47D-40E5-8486-807A3DAC995B}"/>
                </a:ext>
              </a:extLst>
            </p:cNvPr>
            <p:cNvSpPr/>
            <p:nvPr/>
          </p:nvSpPr>
          <p:spPr>
            <a:xfrm>
              <a:off x="-2487935" y="4335668"/>
              <a:ext cx="2389137" cy="392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상관성이 매우 낮음 </a:t>
              </a:r>
              <a:r>
                <a:rPr lang="en-US" altLang="ko-KR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(0.001 </a:t>
              </a:r>
              <a:r>
                <a:rPr lang="ko-KR" altLang="en-US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이하</a:t>
              </a:r>
              <a:r>
                <a:rPr lang="en-US" altLang="ko-KR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85449D88-5FFF-46C7-8058-10C3043B8799}"/>
                </a:ext>
              </a:extLst>
            </p:cNvPr>
            <p:cNvSpPr/>
            <p:nvPr/>
          </p:nvSpPr>
          <p:spPr>
            <a:xfrm rot="10800000">
              <a:off x="-1388890" y="4728420"/>
              <a:ext cx="191045" cy="18114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B06F6CE-37D1-43EB-A47F-8E7D7FBE8215}"/>
              </a:ext>
            </a:extLst>
          </p:cNvPr>
          <p:cNvGrpSpPr/>
          <p:nvPr/>
        </p:nvGrpSpPr>
        <p:grpSpPr>
          <a:xfrm>
            <a:off x="2450855" y="5521368"/>
            <a:ext cx="7160991" cy="513005"/>
            <a:chOff x="528917" y="4923719"/>
            <a:chExt cx="7160991" cy="5130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C4D438-D956-4CC4-972A-98750FE15B8E}"/>
                </a:ext>
              </a:extLst>
            </p:cNvPr>
            <p:cNvSpPr txBox="1"/>
            <p:nvPr/>
          </p:nvSpPr>
          <p:spPr>
            <a:xfrm>
              <a:off x="528917" y="5009583"/>
              <a:ext cx="7160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제거한 컬럼 </a:t>
              </a:r>
              <a:r>
                <a:rPr lang="en-US" altLang="ko-KR" dirty="0"/>
                <a:t>: ID, SHIPMANAGER</a:t>
              </a:r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C1995CB-5E18-4734-BBDC-C061C9EDD774}"/>
                </a:ext>
              </a:extLst>
            </p:cNvPr>
            <p:cNvSpPr/>
            <p:nvPr/>
          </p:nvSpPr>
          <p:spPr>
            <a:xfrm flipV="1">
              <a:off x="597100" y="4923719"/>
              <a:ext cx="6796555" cy="45720"/>
            </a:xfrm>
            <a:prstGeom prst="rect">
              <a:avLst/>
            </a:prstGeom>
            <a:solidFill>
              <a:srgbClr val="065A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A919F68-9B4E-4141-91D7-1D6AA1624089}"/>
                </a:ext>
              </a:extLst>
            </p:cNvPr>
            <p:cNvSpPr/>
            <p:nvPr/>
          </p:nvSpPr>
          <p:spPr>
            <a:xfrm>
              <a:off x="597100" y="5391005"/>
              <a:ext cx="6796555" cy="45719"/>
            </a:xfrm>
            <a:prstGeom prst="rect">
              <a:avLst/>
            </a:prstGeom>
            <a:solidFill>
              <a:srgbClr val="065A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75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703EFFB-2030-E81F-0705-CA0406B895E9}"/>
              </a:ext>
            </a:extLst>
          </p:cNvPr>
          <p:cNvSpPr txBox="1"/>
          <p:nvPr/>
        </p:nvSpPr>
        <p:spPr>
          <a:xfrm>
            <a:off x="717131" y="423167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2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1550110" y="423167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모델 선정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A386D6AF-E43E-4842-A9E7-6F22AC7F8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86762"/>
              </p:ext>
            </p:extLst>
          </p:nvPr>
        </p:nvGraphicFramePr>
        <p:xfrm>
          <a:off x="1244601" y="1100666"/>
          <a:ext cx="9533468" cy="3733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4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6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6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2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스케일링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모델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MSE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R2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MinMaxScaler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LGBM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17.482418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779.105775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0.587786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17.109078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757.924144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0.598993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17.727757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788.114363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0.583019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StandardScaler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LGBM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17.503978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779.611762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0.587518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17.118151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758.266164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0.598812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17.661751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785.756841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0.584267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Stacking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16.684948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754.867434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0.600610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4C55514E-495D-45DD-9B5D-2AAC58E24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97670"/>
              </p:ext>
            </p:extLst>
          </p:nvPr>
        </p:nvGraphicFramePr>
        <p:xfrm>
          <a:off x="3029304" y="5240866"/>
          <a:ext cx="7776747" cy="773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296">
                  <a:extLst>
                    <a:ext uri="{9D8B030D-6E8A-4147-A177-3AD203B41FA5}">
                      <a16:colId xmlns:a16="http://schemas.microsoft.com/office/drawing/2014/main" val="3824359216"/>
                    </a:ext>
                  </a:extLst>
                </a:gridCol>
                <a:gridCol w="1150876">
                  <a:extLst>
                    <a:ext uri="{9D8B030D-6E8A-4147-A177-3AD203B41FA5}">
                      <a16:colId xmlns:a16="http://schemas.microsoft.com/office/drawing/2014/main" val="441580307"/>
                    </a:ext>
                  </a:extLst>
                </a:gridCol>
                <a:gridCol w="1740875">
                  <a:extLst>
                    <a:ext uri="{9D8B030D-6E8A-4147-A177-3AD203B41FA5}">
                      <a16:colId xmlns:a16="http://schemas.microsoft.com/office/drawing/2014/main" val="3128759108"/>
                    </a:ext>
                  </a:extLst>
                </a:gridCol>
                <a:gridCol w="1555350">
                  <a:extLst>
                    <a:ext uri="{9D8B030D-6E8A-4147-A177-3AD203B41FA5}">
                      <a16:colId xmlns:a16="http://schemas.microsoft.com/office/drawing/2014/main" val="1716781421"/>
                    </a:ext>
                  </a:extLst>
                </a:gridCol>
                <a:gridCol w="1555350">
                  <a:extLst>
                    <a:ext uri="{9D8B030D-6E8A-4147-A177-3AD203B41FA5}">
                      <a16:colId xmlns:a16="http://schemas.microsoft.com/office/drawing/2014/main" val="1259064484"/>
                    </a:ext>
                  </a:extLst>
                </a:gridCol>
              </a:tblGrid>
              <a:tr h="3737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스케일링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모델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5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MSE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5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R2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5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667168"/>
                  </a:ext>
                </a:extLst>
              </a:tr>
              <a:tr h="3994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StandardScaler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0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Stacking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0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16.684948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0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754.867434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0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0.600610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055035"/>
                  </a:ext>
                </a:extLst>
              </a:tr>
            </a:tbl>
          </a:graphicData>
        </a:graphic>
      </p:graphicFrame>
      <p:sp>
        <p:nvSpPr>
          <p:cNvPr id="47" name="화살표: 오각형 46">
            <a:extLst>
              <a:ext uri="{FF2B5EF4-FFF2-40B4-BE49-F238E27FC236}">
                <a16:creationId xmlns:a16="http://schemas.microsoft.com/office/drawing/2014/main" id="{9842680D-CA6F-49BB-97CB-26F48654FD0A}"/>
              </a:ext>
            </a:extLst>
          </p:cNvPr>
          <p:cNvSpPr/>
          <p:nvPr/>
        </p:nvSpPr>
        <p:spPr>
          <a:xfrm>
            <a:off x="1189375" y="5292994"/>
            <a:ext cx="1606746" cy="668956"/>
          </a:xfrm>
          <a:prstGeom prst="homePlate">
            <a:avLst>
              <a:gd name="adj" fmla="val 42857"/>
            </a:avLst>
          </a:prstGeom>
          <a:solidFill>
            <a:srgbClr val="325F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+mn-ea"/>
              </a:rPr>
              <a:t>최종 선정 모델</a:t>
            </a:r>
          </a:p>
        </p:txBody>
      </p:sp>
    </p:spTree>
    <p:extLst>
      <p:ext uri="{BB962C8B-B14F-4D97-AF65-F5344CB8AC3E}">
        <p14:creationId xmlns:p14="http://schemas.microsoft.com/office/powerpoint/2010/main" val="222121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703EFFB-2030-E81F-0705-CA0406B895E9}"/>
              </a:ext>
            </a:extLst>
          </p:cNvPr>
          <p:cNvSpPr txBox="1"/>
          <p:nvPr/>
        </p:nvSpPr>
        <p:spPr>
          <a:xfrm>
            <a:off x="717131" y="423167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2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1550110" y="423167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모델 선정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A386D6AF-E43E-4842-A9E7-6F22AC7F8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015604"/>
              </p:ext>
            </p:extLst>
          </p:nvPr>
        </p:nvGraphicFramePr>
        <p:xfrm>
          <a:off x="1189375" y="2701030"/>
          <a:ext cx="9533468" cy="3733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4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6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6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2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스케일링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모델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MSE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R2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MinMaxScaler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LGBM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17.482418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779.105775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0.587786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95D1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95D1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17.109078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95D1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757.924144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95D1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0.598993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95D1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17.727757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788.114363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0.583019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StandardScaler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LGBM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17.503978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779.611762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0.587518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17.118151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758.266164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0.598812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17.661751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785.756841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0.584267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Stacking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16.684948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754.867434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0.600610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4C55514E-495D-45DD-9B5D-2AAC58E24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716931"/>
              </p:ext>
            </p:extLst>
          </p:nvPr>
        </p:nvGraphicFramePr>
        <p:xfrm>
          <a:off x="2961572" y="1574800"/>
          <a:ext cx="7850361" cy="789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091">
                  <a:extLst>
                    <a:ext uri="{9D8B030D-6E8A-4147-A177-3AD203B41FA5}">
                      <a16:colId xmlns:a16="http://schemas.microsoft.com/office/drawing/2014/main" val="3824359216"/>
                    </a:ext>
                  </a:extLst>
                </a:gridCol>
                <a:gridCol w="1161770">
                  <a:extLst>
                    <a:ext uri="{9D8B030D-6E8A-4147-A177-3AD203B41FA5}">
                      <a16:colId xmlns:a16="http://schemas.microsoft.com/office/drawing/2014/main" val="441580307"/>
                    </a:ext>
                  </a:extLst>
                </a:gridCol>
                <a:gridCol w="1757354">
                  <a:extLst>
                    <a:ext uri="{9D8B030D-6E8A-4147-A177-3AD203B41FA5}">
                      <a16:colId xmlns:a16="http://schemas.microsoft.com/office/drawing/2014/main" val="3128759108"/>
                    </a:ext>
                  </a:extLst>
                </a:gridCol>
                <a:gridCol w="1570073">
                  <a:extLst>
                    <a:ext uri="{9D8B030D-6E8A-4147-A177-3AD203B41FA5}">
                      <a16:colId xmlns:a16="http://schemas.microsoft.com/office/drawing/2014/main" val="1716781421"/>
                    </a:ext>
                  </a:extLst>
                </a:gridCol>
                <a:gridCol w="1570073">
                  <a:extLst>
                    <a:ext uri="{9D8B030D-6E8A-4147-A177-3AD203B41FA5}">
                      <a16:colId xmlns:a16="http://schemas.microsoft.com/office/drawing/2014/main" val="1259064484"/>
                    </a:ext>
                  </a:extLst>
                </a:gridCol>
              </a:tblGrid>
              <a:tr h="381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스케일링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모델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5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MSE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5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R2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5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667168"/>
                  </a:ext>
                </a:extLst>
              </a:tr>
              <a:tr h="407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MinMaxScaler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0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0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17.109078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0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757.924144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0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0.598993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055035"/>
                  </a:ext>
                </a:extLst>
              </a:tr>
            </a:tbl>
          </a:graphicData>
        </a:graphic>
      </p:graphicFrame>
      <p:sp>
        <p:nvSpPr>
          <p:cNvPr id="47" name="화살표: 오각형 46">
            <a:extLst>
              <a:ext uri="{FF2B5EF4-FFF2-40B4-BE49-F238E27FC236}">
                <a16:creationId xmlns:a16="http://schemas.microsoft.com/office/drawing/2014/main" id="{9842680D-CA6F-49BB-97CB-26F48654FD0A}"/>
              </a:ext>
            </a:extLst>
          </p:cNvPr>
          <p:cNvSpPr/>
          <p:nvPr/>
        </p:nvSpPr>
        <p:spPr>
          <a:xfrm>
            <a:off x="1121642" y="1629100"/>
            <a:ext cx="1621955" cy="682889"/>
          </a:xfrm>
          <a:prstGeom prst="homePlate">
            <a:avLst>
              <a:gd name="adj" fmla="val 42857"/>
            </a:avLst>
          </a:prstGeom>
          <a:solidFill>
            <a:srgbClr val="325F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+mn-ea"/>
              </a:rPr>
              <a:t>차선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977E13-010B-4AE4-98E4-3C7E0924CFCB}"/>
              </a:ext>
            </a:extLst>
          </p:cNvPr>
          <p:cNvSpPr txBox="1"/>
          <p:nvPr/>
        </p:nvSpPr>
        <p:spPr>
          <a:xfrm>
            <a:off x="2961571" y="988279"/>
            <a:ext cx="7850361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spcBef>
                <a:spcPts val="200"/>
              </a:spcBef>
              <a:tabLst>
                <a:tab pos="71438" algn="l"/>
                <a:tab pos="114300" algn="l"/>
              </a:tabLst>
            </a:pP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Stacking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모델 웹에서 오류로 다음으로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R2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값이 높은 모델 사용</a:t>
            </a:r>
          </a:p>
        </p:txBody>
      </p:sp>
    </p:spTree>
    <p:extLst>
      <p:ext uri="{BB962C8B-B14F-4D97-AF65-F5344CB8AC3E}">
        <p14:creationId xmlns:p14="http://schemas.microsoft.com/office/powerpoint/2010/main" val="344732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61AF80-92A7-433D-B346-F12E34D19AE0}"/>
              </a:ext>
            </a:extLst>
          </p:cNvPr>
          <p:cNvSpPr/>
          <p:nvPr/>
        </p:nvSpPr>
        <p:spPr>
          <a:xfrm>
            <a:off x="1232711" y="1580572"/>
            <a:ext cx="1259836" cy="690343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클라이언트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Web Browser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782588-5FC8-BEBD-F67A-386070DA0D8D}"/>
              </a:ext>
            </a:extLst>
          </p:cNvPr>
          <p:cNvSpPr txBox="1"/>
          <p:nvPr/>
        </p:nvSpPr>
        <p:spPr>
          <a:xfrm>
            <a:off x="717131" y="423167"/>
            <a:ext cx="876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B9942F-551B-5326-E05C-B31B5AA5D080}"/>
              </a:ext>
            </a:extLst>
          </p:cNvPr>
          <p:cNvSpPr txBox="1"/>
          <p:nvPr/>
        </p:nvSpPr>
        <p:spPr>
          <a:xfrm>
            <a:off x="1550110" y="423167"/>
            <a:ext cx="846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웹 구조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99A0AE0-D6D2-4065-B66D-D2BB8F341254}"/>
              </a:ext>
            </a:extLst>
          </p:cNvPr>
          <p:cNvSpPr/>
          <p:nvPr/>
        </p:nvSpPr>
        <p:spPr>
          <a:xfrm>
            <a:off x="3948828" y="1577008"/>
            <a:ext cx="1259836" cy="690343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HTTP Server</a:t>
            </a:r>
          </a:p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(Django)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833F18F-511D-4AC6-A091-C7B5AE0FE7A6}"/>
              </a:ext>
            </a:extLst>
          </p:cNvPr>
          <p:cNvSpPr/>
          <p:nvPr/>
        </p:nvSpPr>
        <p:spPr>
          <a:xfrm>
            <a:off x="6664945" y="1577007"/>
            <a:ext cx="1259836" cy="690343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Routing</a:t>
            </a:r>
          </a:p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(urls.py)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225E3E6-867D-483D-9877-339C52C32B0D}"/>
              </a:ext>
            </a:extLst>
          </p:cNvPr>
          <p:cNvSpPr/>
          <p:nvPr/>
        </p:nvSpPr>
        <p:spPr>
          <a:xfrm>
            <a:off x="5208664" y="3429000"/>
            <a:ext cx="1259836" cy="690343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View</a:t>
            </a:r>
          </a:p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(views.py)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B2F9D1-60F1-4693-928F-C005F3BD4C16}"/>
              </a:ext>
            </a:extLst>
          </p:cNvPr>
          <p:cNvSpPr/>
          <p:nvPr/>
        </p:nvSpPr>
        <p:spPr>
          <a:xfrm>
            <a:off x="7342330" y="598609"/>
            <a:ext cx="367401" cy="338554"/>
          </a:xfrm>
          <a:prstGeom prst="ellipse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D183112-BE7C-4EC4-AD3B-3900A2103D30}"/>
              </a:ext>
            </a:extLst>
          </p:cNvPr>
          <p:cNvSpPr/>
          <p:nvPr/>
        </p:nvSpPr>
        <p:spPr>
          <a:xfrm>
            <a:off x="3547533" y="5326987"/>
            <a:ext cx="1661131" cy="1251613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Template</a:t>
            </a:r>
          </a:p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(login.html)</a:t>
            </a:r>
          </a:p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(index.html)</a:t>
            </a:r>
          </a:p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(visualization.html)</a:t>
            </a:r>
          </a:p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(predict.html)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22B656B-F9C0-4342-9EC1-068E3702868F}"/>
              </a:ext>
            </a:extLst>
          </p:cNvPr>
          <p:cNvSpPr/>
          <p:nvPr/>
        </p:nvSpPr>
        <p:spPr>
          <a:xfrm>
            <a:off x="6664945" y="5289704"/>
            <a:ext cx="1259836" cy="690343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Model</a:t>
            </a:r>
          </a:p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(models.py)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41D94A5-2EC5-4794-B586-C6136227CEB5}"/>
              </a:ext>
            </a:extLst>
          </p:cNvPr>
          <p:cNvSpPr/>
          <p:nvPr/>
        </p:nvSpPr>
        <p:spPr>
          <a:xfrm>
            <a:off x="9381062" y="5289703"/>
            <a:ext cx="1259836" cy="690343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DB</a:t>
            </a:r>
          </a:p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altLang="ko-KR" sz="1400" dirty="0" err="1">
                <a:solidFill>
                  <a:schemeClr val="accent1">
                    <a:lumMod val="50000"/>
                  </a:schemeClr>
                </a:solidFill>
              </a:rPr>
              <a:t>maria.db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Login)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0BAE310-5150-4AE2-AC3E-202D27730DBB}"/>
              </a:ext>
            </a:extLst>
          </p:cNvPr>
          <p:cNvSpPr/>
          <p:nvPr/>
        </p:nvSpPr>
        <p:spPr>
          <a:xfrm>
            <a:off x="9428529" y="598610"/>
            <a:ext cx="367401" cy="33855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5145C3C-1210-40DA-A96B-B606A06015C7}"/>
              </a:ext>
            </a:extLst>
          </p:cNvPr>
          <p:cNvSpPr/>
          <p:nvPr/>
        </p:nvSpPr>
        <p:spPr>
          <a:xfrm>
            <a:off x="2590769" y="1701555"/>
            <a:ext cx="1259836" cy="237067"/>
          </a:xfrm>
          <a:prstGeom prst="rightArrow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8AC77B18-EDA3-4A5E-BD1E-F74BED38F87B}"/>
              </a:ext>
            </a:extLst>
          </p:cNvPr>
          <p:cNvSpPr/>
          <p:nvPr/>
        </p:nvSpPr>
        <p:spPr>
          <a:xfrm flipH="1">
            <a:off x="2590769" y="1930400"/>
            <a:ext cx="1259836" cy="2370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BCAA5DAD-4B0D-40E2-829B-D0A2927247F0}"/>
              </a:ext>
            </a:extLst>
          </p:cNvPr>
          <p:cNvSpPr/>
          <p:nvPr/>
        </p:nvSpPr>
        <p:spPr>
          <a:xfrm>
            <a:off x="5306886" y="1811624"/>
            <a:ext cx="1259836" cy="237067"/>
          </a:xfrm>
          <a:prstGeom prst="rightArrow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19E62057-DC72-45EC-A54E-3F2C24A8661F}"/>
              </a:ext>
            </a:extLst>
          </p:cNvPr>
          <p:cNvSpPr/>
          <p:nvPr/>
        </p:nvSpPr>
        <p:spPr>
          <a:xfrm>
            <a:off x="8023003" y="5380876"/>
            <a:ext cx="1259836" cy="237067"/>
          </a:xfrm>
          <a:prstGeom prst="rightArrow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AF9D4329-560D-4BDC-936C-712B9F4F8892}"/>
              </a:ext>
            </a:extLst>
          </p:cNvPr>
          <p:cNvSpPr/>
          <p:nvPr/>
        </p:nvSpPr>
        <p:spPr>
          <a:xfrm flipH="1">
            <a:off x="8023003" y="5609721"/>
            <a:ext cx="1259836" cy="2370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5B3E8-3C30-49C7-AC4F-B9203F8539B9}"/>
              </a:ext>
            </a:extLst>
          </p:cNvPr>
          <p:cNvSpPr txBox="1"/>
          <p:nvPr/>
        </p:nvSpPr>
        <p:spPr>
          <a:xfrm>
            <a:off x="7756330" y="589976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요청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(Request)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276B43-3737-441F-96DD-B6B79AE32E4D}"/>
              </a:ext>
            </a:extLst>
          </p:cNvPr>
          <p:cNvSpPr txBox="1"/>
          <p:nvPr/>
        </p:nvSpPr>
        <p:spPr>
          <a:xfrm>
            <a:off x="9842529" y="605365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응답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(Response)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9AF3D2EF-CDFE-46B1-8E3C-35B4793832D3}"/>
              </a:ext>
            </a:extLst>
          </p:cNvPr>
          <p:cNvSpPr/>
          <p:nvPr/>
        </p:nvSpPr>
        <p:spPr>
          <a:xfrm rot="7657767">
            <a:off x="6102751" y="2741489"/>
            <a:ext cx="1259836" cy="237067"/>
          </a:xfrm>
          <a:prstGeom prst="rightArrow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7927623-DD82-456C-A582-0C890679D716}"/>
              </a:ext>
            </a:extLst>
          </p:cNvPr>
          <p:cNvSpPr/>
          <p:nvPr/>
        </p:nvSpPr>
        <p:spPr>
          <a:xfrm rot="7657767">
            <a:off x="4502545" y="4599919"/>
            <a:ext cx="1259836" cy="237067"/>
          </a:xfrm>
          <a:prstGeom prst="rightArrow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E5F16914-54DA-453A-A5EF-10DB7FFDE54A}"/>
              </a:ext>
            </a:extLst>
          </p:cNvPr>
          <p:cNvSpPr/>
          <p:nvPr/>
        </p:nvSpPr>
        <p:spPr>
          <a:xfrm rot="3132961">
            <a:off x="5995432" y="4591994"/>
            <a:ext cx="1259836" cy="237067"/>
          </a:xfrm>
          <a:prstGeom prst="rightArrow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71CBFE82-249B-4DDD-980A-F61ABC98E363}"/>
              </a:ext>
            </a:extLst>
          </p:cNvPr>
          <p:cNvSpPr/>
          <p:nvPr/>
        </p:nvSpPr>
        <p:spPr>
          <a:xfrm rot="3151709" flipH="1">
            <a:off x="6209905" y="4499238"/>
            <a:ext cx="1259836" cy="2370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44777D26-6C51-4F7C-B67A-16B1401709DF}"/>
              </a:ext>
            </a:extLst>
          </p:cNvPr>
          <p:cNvSpPr/>
          <p:nvPr/>
        </p:nvSpPr>
        <p:spPr>
          <a:xfrm rot="7620743" flipH="1">
            <a:off x="4245286" y="4542728"/>
            <a:ext cx="1259836" cy="2370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4C6213A6-C1AA-49F6-A93C-2ABDA8A0E3B7}"/>
              </a:ext>
            </a:extLst>
          </p:cNvPr>
          <p:cNvSpPr/>
          <p:nvPr/>
        </p:nvSpPr>
        <p:spPr>
          <a:xfrm rot="3151709" flipH="1">
            <a:off x="4255334" y="2729642"/>
            <a:ext cx="1259836" cy="2370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FF05863-2282-486E-9983-BEB1D9B29167}"/>
              </a:ext>
            </a:extLst>
          </p:cNvPr>
          <p:cNvSpPr/>
          <p:nvPr/>
        </p:nvSpPr>
        <p:spPr>
          <a:xfrm>
            <a:off x="3036986" y="1363001"/>
            <a:ext cx="367401" cy="338554"/>
          </a:xfrm>
          <a:prstGeom prst="ellipse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623D56C-14B5-4327-B054-F9F2BC4D9D36}"/>
              </a:ext>
            </a:extLst>
          </p:cNvPr>
          <p:cNvSpPr/>
          <p:nvPr/>
        </p:nvSpPr>
        <p:spPr>
          <a:xfrm>
            <a:off x="5753103" y="1473070"/>
            <a:ext cx="367401" cy="338554"/>
          </a:xfrm>
          <a:prstGeom prst="ellipse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7052152-6945-4876-AE59-2B4980287FE0}"/>
              </a:ext>
            </a:extLst>
          </p:cNvPr>
          <p:cNvSpPr/>
          <p:nvPr/>
        </p:nvSpPr>
        <p:spPr>
          <a:xfrm>
            <a:off x="6843742" y="2860022"/>
            <a:ext cx="367401" cy="338554"/>
          </a:xfrm>
          <a:prstGeom prst="ellipse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8787378-F1FC-4FC5-87AD-1D60B7CF1B81}"/>
              </a:ext>
            </a:extLst>
          </p:cNvPr>
          <p:cNvSpPr/>
          <p:nvPr/>
        </p:nvSpPr>
        <p:spPr>
          <a:xfrm>
            <a:off x="6145727" y="4699450"/>
            <a:ext cx="367401" cy="338554"/>
          </a:xfrm>
          <a:prstGeom prst="ellipse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FA90458-3909-425B-9EBD-A00052CB9172}"/>
              </a:ext>
            </a:extLst>
          </p:cNvPr>
          <p:cNvSpPr/>
          <p:nvPr/>
        </p:nvSpPr>
        <p:spPr>
          <a:xfrm>
            <a:off x="5271430" y="4661261"/>
            <a:ext cx="367401" cy="338554"/>
          </a:xfrm>
          <a:prstGeom prst="ellipse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4189796-7E5C-4972-971F-F414EA7E9152}"/>
              </a:ext>
            </a:extLst>
          </p:cNvPr>
          <p:cNvSpPr/>
          <p:nvPr/>
        </p:nvSpPr>
        <p:spPr>
          <a:xfrm>
            <a:off x="8469221" y="5042322"/>
            <a:ext cx="367401" cy="338554"/>
          </a:xfrm>
          <a:prstGeom prst="ellipse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FC8CB1D-3C2D-45BB-9B71-D0AAB4610601}"/>
              </a:ext>
            </a:extLst>
          </p:cNvPr>
          <p:cNvSpPr/>
          <p:nvPr/>
        </p:nvSpPr>
        <p:spPr>
          <a:xfrm>
            <a:off x="3053916" y="2167467"/>
            <a:ext cx="367401" cy="33855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2E70371B-6B35-4415-91F8-113600A886D6}"/>
              </a:ext>
            </a:extLst>
          </p:cNvPr>
          <p:cNvSpPr/>
          <p:nvPr/>
        </p:nvSpPr>
        <p:spPr>
          <a:xfrm>
            <a:off x="4470288" y="2860022"/>
            <a:ext cx="367401" cy="33855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EEABD0D-ADC5-4798-A3FB-938A4A8C50D6}"/>
              </a:ext>
            </a:extLst>
          </p:cNvPr>
          <p:cNvSpPr/>
          <p:nvPr/>
        </p:nvSpPr>
        <p:spPr>
          <a:xfrm>
            <a:off x="4407955" y="4379898"/>
            <a:ext cx="367401" cy="33855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0D416691-642B-4F65-A22A-531156E935C4}"/>
              </a:ext>
            </a:extLst>
          </p:cNvPr>
          <p:cNvSpPr/>
          <p:nvPr/>
        </p:nvSpPr>
        <p:spPr>
          <a:xfrm>
            <a:off x="6963057" y="4336323"/>
            <a:ext cx="367401" cy="33855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B393218-AE57-4B9B-9CF7-20A1B244DEBC}"/>
              </a:ext>
            </a:extLst>
          </p:cNvPr>
          <p:cNvSpPr/>
          <p:nvPr/>
        </p:nvSpPr>
        <p:spPr>
          <a:xfrm>
            <a:off x="8469220" y="5861142"/>
            <a:ext cx="367401" cy="33855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9EE255-FBFE-4AD0-8247-95B186849011}"/>
              </a:ext>
            </a:extLst>
          </p:cNvPr>
          <p:cNvSpPr/>
          <p:nvPr/>
        </p:nvSpPr>
        <p:spPr>
          <a:xfrm>
            <a:off x="3067186" y="132671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4E86F83-2408-4FB8-89A8-08143A215A1E}"/>
              </a:ext>
            </a:extLst>
          </p:cNvPr>
          <p:cNvSpPr/>
          <p:nvPr/>
        </p:nvSpPr>
        <p:spPr>
          <a:xfrm>
            <a:off x="5788809" y="143987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6DE5D25-7158-48E0-8376-D6733C772F8F}"/>
              </a:ext>
            </a:extLst>
          </p:cNvPr>
          <p:cNvSpPr/>
          <p:nvPr/>
        </p:nvSpPr>
        <p:spPr>
          <a:xfrm>
            <a:off x="6878654" y="282924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BFECDE0-1BF5-4710-9C3E-D8252926632D}"/>
              </a:ext>
            </a:extLst>
          </p:cNvPr>
          <p:cNvSpPr/>
          <p:nvPr/>
        </p:nvSpPr>
        <p:spPr>
          <a:xfrm>
            <a:off x="6170846" y="4668672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A9A2002-CB91-4F4F-80C2-0CD00BB76419}"/>
              </a:ext>
            </a:extLst>
          </p:cNvPr>
          <p:cNvSpPr/>
          <p:nvPr/>
        </p:nvSpPr>
        <p:spPr>
          <a:xfrm>
            <a:off x="8502275" y="501154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8523D5D-FC8C-496F-B4E5-7DD42360F477}"/>
              </a:ext>
            </a:extLst>
          </p:cNvPr>
          <p:cNvSpPr/>
          <p:nvPr/>
        </p:nvSpPr>
        <p:spPr>
          <a:xfrm>
            <a:off x="8504133" y="5819399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7C208B-EB7B-4AB1-9577-D5398F82DD21}"/>
              </a:ext>
            </a:extLst>
          </p:cNvPr>
          <p:cNvSpPr/>
          <p:nvPr/>
        </p:nvSpPr>
        <p:spPr>
          <a:xfrm>
            <a:off x="6997287" y="430195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75D7515-90BC-4352-8641-FE0BD7815569}"/>
              </a:ext>
            </a:extLst>
          </p:cNvPr>
          <p:cNvSpPr/>
          <p:nvPr/>
        </p:nvSpPr>
        <p:spPr>
          <a:xfrm>
            <a:off x="5306342" y="463048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FB08F5-7CCB-4E98-82C4-9BF48F17D65D}"/>
              </a:ext>
            </a:extLst>
          </p:cNvPr>
          <p:cNvSpPr/>
          <p:nvPr/>
        </p:nvSpPr>
        <p:spPr>
          <a:xfrm>
            <a:off x="4442867" y="434912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A51CCBE-38E2-4E4C-9813-093FA934D482}"/>
              </a:ext>
            </a:extLst>
          </p:cNvPr>
          <p:cNvSpPr/>
          <p:nvPr/>
        </p:nvSpPr>
        <p:spPr>
          <a:xfrm>
            <a:off x="4434400" y="2827759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52F9288-036E-499B-B8D5-E278C8B23A4E}"/>
              </a:ext>
            </a:extLst>
          </p:cNvPr>
          <p:cNvSpPr/>
          <p:nvPr/>
        </p:nvSpPr>
        <p:spPr>
          <a:xfrm>
            <a:off x="3022047" y="2126737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11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70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703EFFB-2030-E81F-0705-CA0406B895E9}"/>
              </a:ext>
            </a:extLst>
          </p:cNvPr>
          <p:cNvSpPr txBox="1"/>
          <p:nvPr/>
        </p:nvSpPr>
        <p:spPr>
          <a:xfrm>
            <a:off x="717131" y="423167"/>
            <a:ext cx="876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3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1550110" y="423167"/>
            <a:ext cx="846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웹 구조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FA5004-D960-40BC-8BF3-BC4493719470}"/>
              </a:ext>
            </a:extLst>
          </p:cNvPr>
          <p:cNvGrpSpPr/>
          <p:nvPr/>
        </p:nvGrpSpPr>
        <p:grpSpPr>
          <a:xfrm>
            <a:off x="801278" y="1148150"/>
            <a:ext cx="10497104" cy="4936511"/>
            <a:chOff x="2850033" y="2121662"/>
            <a:chExt cx="8692868" cy="4088029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5DC9E45-43DA-4F41-8DB6-E58DCC683689}"/>
                </a:ext>
              </a:extLst>
            </p:cNvPr>
            <p:cNvSpPr/>
            <p:nvPr/>
          </p:nvSpPr>
          <p:spPr>
            <a:xfrm>
              <a:off x="2850033" y="2508210"/>
              <a:ext cx="8692868" cy="3701481"/>
            </a:xfrm>
            <a:prstGeom prst="roundRect">
              <a:avLst>
                <a:gd name="adj" fmla="val 10551"/>
              </a:avLst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+mn-ea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EBDF384-D895-4548-9458-4D001C2991EE}"/>
                </a:ext>
              </a:extLst>
            </p:cNvPr>
            <p:cNvSpPr/>
            <p:nvPr/>
          </p:nvSpPr>
          <p:spPr>
            <a:xfrm>
              <a:off x="3386768" y="2496583"/>
              <a:ext cx="7385651" cy="175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32" name="화살표: 오각형 31">
              <a:extLst>
                <a:ext uri="{FF2B5EF4-FFF2-40B4-BE49-F238E27FC236}">
                  <a16:creationId xmlns:a16="http://schemas.microsoft.com/office/drawing/2014/main" id="{71D19445-B490-46AE-B5C2-0BCA16E75023}"/>
                </a:ext>
              </a:extLst>
            </p:cNvPr>
            <p:cNvSpPr/>
            <p:nvPr/>
          </p:nvSpPr>
          <p:spPr>
            <a:xfrm>
              <a:off x="3301709" y="2126907"/>
              <a:ext cx="1678991" cy="700169"/>
            </a:xfrm>
            <a:prstGeom prst="homePlate">
              <a:avLst>
                <a:gd name="adj" fmla="val 42857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+mn-ea"/>
                </a:rPr>
                <a:t>Login</a:t>
              </a:r>
              <a:endParaRPr lang="ko-KR" altLang="en-US" sz="1500" b="1" dirty="0">
                <a:latin typeface="+mn-ea"/>
              </a:endParaRPr>
            </a:p>
          </p:txBody>
        </p:sp>
        <p:sp>
          <p:nvSpPr>
            <p:cNvPr id="33" name="화살표: 갈매기형 수장 32">
              <a:extLst>
                <a:ext uri="{FF2B5EF4-FFF2-40B4-BE49-F238E27FC236}">
                  <a16:creationId xmlns:a16="http://schemas.microsoft.com/office/drawing/2014/main" id="{F32BCFB0-281C-4372-BD94-E66E4FC7594D}"/>
                </a:ext>
              </a:extLst>
            </p:cNvPr>
            <p:cNvSpPr/>
            <p:nvPr/>
          </p:nvSpPr>
          <p:spPr>
            <a:xfrm>
              <a:off x="4818918" y="2127066"/>
              <a:ext cx="1651926" cy="700169"/>
            </a:xfrm>
            <a:prstGeom prst="chevron">
              <a:avLst>
                <a:gd name="adj" fmla="val 3584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+mn-ea"/>
                </a:rPr>
                <a:t>Home</a:t>
              </a:r>
              <a:endParaRPr lang="ko-KR" altLang="en-US" sz="1500" b="1" dirty="0">
                <a:latin typeface="+mn-ea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67EFBCC-4364-4665-914C-73362EFC2D65}"/>
                </a:ext>
              </a:extLst>
            </p:cNvPr>
            <p:cNvGrpSpPr/>
            <p:nvPr/>
          </p:nvGrpSpPr>
          <p:grpSpPr>
            <a:xfrm>
              <a:off x="9337553" y="2121662"/>
              <a:ext cx="1662992" cy="700167"/>
              <a:chOff x="7180344" y="3740015"/>
              <a:chExt cx="1848285" cy="618304"/>
            </a:xfrm>
            <a:solidFill>
              <a:schemeClr val="accent1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화살표: 갈매기형 수장 38">
                <a:extLst>
                  <a:ext uri="{FF2B5EF4-FFF2-40B4-BE49-F238E27FC236}">
                    <a16:creationId xmlns:a16="http://schemas.microsoft.com/office/drawing/2014/main" id="{E63F00CD-DE60-43E7-A287-60EB1C1B203C}"/>
                  </a:ext>
                </a:extLst>
              </p:cNvPr>
              <p:cNvSpPr/>
              <p:nvPr/>
            </p:nvSpPr>
            <p:spPr>
              <a:xfrm>
                <a:off x="7723643" y="3742438"/>
                <a:ext cx="1304986" cy="611345"/>
              </a:xfrm>
              <a:prstGeom prst="chevron">
                <a:avLst>
                  <a:gd name="adj" fmla="val 0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0" name="화살표: 갈매기형 수장 39">
                <a:extLst>
                  <a:ext uri="{FF2B5EF4-FFF2-40B4-BE49-F238E27FC236}">
                    <a16:creationId xmlns:a16="http://schemas.microsoft.com/office/drawing/2014/main" id="{6D72EE37-77D8-46A2-A1B1-CA9AE32066F5}"/>
                  </a:ext>
                </a:extLst>
              </p:cNvPr>
              <p:cNvSpPr/>
              <p:nvPr/>
            </p:nvSpPr>
            <p:spPr>
              <a:xfrm>
                <a:off x="7180344" y="3740015"/>
                <a:ext cx="1817858" cy="618304"/>
              </a:xfrm>
              <a:prstGeom prst="chevron">
                <a:avLst>
                  <a:gd name="adj" fmla="val 41875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solidFill>
                      <a:schemeClr val="bg1"/>
                    </a:solidFill>
                    <a:latin typeface="+mn-ea"/>
                  </a:rPr>
                  <a:t>Logout</a:t>
                </a:r>
                <a:endParaRPr lang="ko-KR" altLang="en-US" sz="15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102E45A-3C1F-49AE-8668-B09F1C52350C}"/>
                </a:ext>
              </a:extLst>
            </p:cNvPr>
            <p:cNvSpPr/>
            <p:nvPr/>
          </p:nvSpPr>
          <p:spPr>
            <a:xfrm>
              <a:off x="3103775" y="3013795"/>
              <a:ext cx="1521254" cy="301208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ID,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PW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입력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회원정보를 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DB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와     연동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저장된 로그인          정보와 일치 시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/>
              </a:r>
              <a:b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</a:b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Home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화면으로 이동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sp>
        <p:nvSpPr>
          <p:cNvPr id="47" name="화살표: 갈매기형 수장 46">
            <a:extLst>
              <a:ext uri="{FF2B5EF4-FFF2-40B4-BE49-F238E27FC236}">
                <a16:creationId xmlns:a16="http://schemas.microsoft.com/office/drawing/2014/main" id="{1E070621-8A14-F5D7-F5EB-0E814089CD4A}"/>
              </a:ext>
            </a:extLst>
          </p:cNvPr>
          <p:cNvSpPr/>
          <p:nvPr/>
        </p:nvSpPr>
        <p:spPr>
          <a:xfrm>
            <a:off x="5007345" y="1154487"/>
            <a:ext cx="1994789" cy="845492"/>
          </a:xfrm>
          <a:prstGeom prst="chevron">
            <a:avLst>
              <a:gd name="adj" fmla="val 358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atin typeface="+mn-ea"/>
              </a:rPr>
              <a:t>Visualization</a:t>
            </a:r>
            <a:endParaRPr lang="ko-KR" altLang="en-US" sz="15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화살표: 갈매기형 수장 47">
            <a:extLst>
              <a:ext uri="{FF2B5EF4-FFF2-40B4-BE49-F238E27FC236}">
                <a16:creationId xmlns:a16="http://schemas.microsoft.com/office/drawing/2014/main" id="{8B2E8C44-0354-F2AB-889C-A47727FD9E52}"/>
              </a:ext>
            </a:extLst>
          </p:cNvPr>
          <p:cNvSpPr/>
          <p:nvPr/>
        </p:nvSpPr>
        <p:spPr>
          <a:xfrm>
            <a:off x="6835878" y="1148154"/>
            <a:ext cx="1994789" cy="845492"/>
          </a:xfrm>
          <a:prstGeom prst="chevron">
            <a:avLst>
              <a:gd name="adj" fmla="val 3584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atin typeface="+mn-ea"/>
              </a:rPr>
              <a:t>Predict</a:t>
            </a:r>
            <a:endParaRPr lang="ko-KR" altLang="en-US" sz="1500" b="1" dirty="0">
              <a:latin typeface="+mn-ea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D9956BA-26E4-60A6-38AA-3C3E1723B02B}"/>
              </a:ext>
            </a:extLst>
          </p:cNvPr>
          <p:cNvSpPr/>
          <p:nvPr/>
        </p:nvSpPr>
        <p:spPr>
          <a:xfrm>
            <a:off x="3119167" y="2223596"/>
            <a:ext cx="1836996" cy="363725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프로젝트 개요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분석 목표와 비전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BB7ABA1-45EC-3A1D-E303-A628FAEFAEE0}"/>
              </a:ext>
            </a:extLst>
          </p:cNvPr>
          <p:cNvSpPr/>
          <p:nvPr/>
        </p:nvSpPr>
        <p:spPr>
          <a:xfrm>
            <a:off x="5130649" y="2223596"/>
            <a:ext cx="1836996" cy="363725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전처리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시 활용된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/>
            </a:r>
            <a:b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</a:b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시각화 자료 제공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상관분석 </a:t>
            </a:r>
            <a:r>
              <a:rPr lang="ko-KR" altLang="en-US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히트맵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범주형 데이터          시각화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25D65BE-BAF1-F2E5-C4EA-D21991351F1E}"/>
              </a:ext>
            </a:extLst>
          </p:cNvPr>
          <p:cNvSpPr/>
          <p:nvPr/>
        </p:nvSpPr>
        <p:spPr>
          <a:xfrm>
            <a:off x="7142131" y="2220527"/>
            <a:ext cx="1836996" cy="363725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모델 생성에 필요한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/>
            </a:r>
            <a:b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</a:b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변수 입력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모델링을 통한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/>
            </a:r>
            <a:b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</a:b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항만 대기시간 예측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1446FCF-E0C1-6BCD-B5F3-7B6A466ED99B}"/>
              </a:ext>
            </a:extLst>
          </p:cNvPr>
          <p:cNvSpPr/>
          <p:nvPr/>
        </p:nvSpPr>
        <p:spPr>
          <a:xfrm>
            <a:off x="9151949" y="2219395"/>
            <a:ext cx="1836996" cy="363725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로그인 화면으로     이동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41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61AF80-92A7-433D-B346-F12E34D19AE0}"/>
              </a:ext>
            </a:extLst>
          </p:cNvPr>
          <p:cNvSpPr/>
          <p:nvPr/>
        </p:nvSpPr>
        <p:spPr>
          <a:xfrm>
            <a:off x="907631" y="1282390"/>
            <a:ext cx="10376738" cy="1217025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A583F7D-BF1B-D4ED-F7B8-E00F0B8528CB}"/>
              </a:ext>
            </a:extLst>
          </p:cNvPr>
          <p:cNvSpPr/>
          <p:nvPr/>
        </p:nvSpPr>
        <p:spPr>
          <a:xfrm>
            <a:off x="907631" y="3093693"/>
            <a:ext cx="10376738" cy="1217025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8BA7F08-382E-B501-4E9F-196C0193A848}"/>
              </a:ext>
            </a:extLst>
          </p:cNvPr>
          <p:cNvSpPr/>
          <p:nvPr/>
        </p:nvSpPr>
        <p:spPr>
          <a:xfrm>
            <a:off x="907631" y="4904995"/>
            <a:ext cx="10376738" cy="1217025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51F288-60C6-65D6-C285-17D1221A1DA3}"/>
              </a:ext>
            </a:extLst>
          </p:cNvPr>
          <p:cNvSpPr txBox="1"/>
          <p:nvPr/>
        </p:nvSpPr>
        <p:spPr>
          <a:xfrm>
            <a:off x="2441213" y="1660069"/>
            <a:ext cx="7276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 페이지 추가를 통해 새로운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ID, PW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F55F7C-47E8-F966-8D88-07B5C93EC5B4}"/>
              </a:ext>
            </a:extLst>
          </p:cNvPr>
          <p:cNvSpPr txBox="1"/>
          <p:nvPr/>
        </p:nvSpPr>
        <p:spPr>
          <a:xfrm>
            <a:off x="4159521" y="3471372"/>
            <a:ext cx="3839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최종 선정 모델 웹에 적용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3BA8D0-2350-98D1-9752-F43C8BD29074}"/>
              </a:ext>
            </a:extLst>
          </p:cNvPr>
          <p:cNvSpPr txBox="1"/>
          <p:nvPr/>
        </p:nvSpPr>
        <p:spPr>
          <a:xfrm>
            <a:off x="2031508" y="5282674"/>
            <a:ext cx="8095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예측한 항만 대기시간 결과값을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저장하는 기능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782588-5FC8-BEBD-F67A-386070DA0D8D}"/>
              </a:ext>
            </a:extLst>
          </p:cNvPr>
          <p:cNvSpPr txBox="1"/>
          <p:nvPr/>
        </p:nvSpPr>
        <p:spPr>
          <a:xfrm>
            <a:off x="717131" y="423167"/>
            <a:ext cx="922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3 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B9942F-551B-5326-E05C-B31B5AA5D080}"/>
              </a:ext>
            </a:extLst>
          </p:cNvPr>
          <p:cNvSpPr txBox="1"/>
          <p:nvPr/>
        </p:nvSpPr>
        <p:spPr>
          <a:xfrm>
            <a:off x="1550110" y="42316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보완점</a:t>
            </a:r>
          </a:p>
        </p:txBody>
      </p:sp>
    </p:spTree>
    <p:extLst>
      <p:ext uri="{BB962C8B-B14F-4D97-AF65-F5344CB8AC3E}">
        <p14:creationId xmlns:p14="http://schemas.microsoft.com/office/powerpoint/2010/main" val="197837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3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42AB94-46A5-4F49-A206-6098F3F78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5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스크린샷, 텍스트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3664D3E1-E39D-226E-A414-EE0C091B5F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5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그림 3" descr="텍스트, 선박, 스크린샷, 교통이(가) 표시된 사진&#10;&#10;자동 생성된 설명">
            <a:extLst>
              <a:ext uri="{FF2B5EF4-FFF2-40B4-BE49-F238E27FC236}">
                <a16:creationId xmlns:a16="http://schemas.microsoft.com/office/drawing/2014/main" id="{4180DA66-7C21-5FA2-A15C-979222F82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151"/>
            <a:ext cx="12192000" cy="628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7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920927-5D6E-1AB4-D564-48FD4DC820CD}"/>
              </a:ext>
            </a:extLst>
          </p:cNvPr>
          <p:cNvSpPr txBox="1"/>
          <p:nvPr/>
        </p:nvSpPr>
        <p:spPr>
          <a:xfrm>
            <a:off x="1585081" y="7321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8ACB0-3B4A-DF3E-9DB5-15701F3B1BC7}"/>
              </a:ext>
            </a:extLst>
          </p:cNvPr>
          <p:cNvSpPr txBox="1"/>
          <p:nvPr/>
        </p:nvSpPr>
        <p:spPr>
          <a:xfrm>
            <a:off x="691888" y="516746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팀원 소개</a:t>
            </a:r>
            <a:endParaRPr lang="en-US" altLang="ko-KR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88F49B5-9946-D7D8-182D-8049A1C4A52F}"/>
              </a:ext>
            </a:extLst>
          </p:cNvPr>
          <p:cNvSpPr/>
          <p:nvPr/>
        </p:nvSpPr>
        <p:spPr>
          <a:xfrm>
            <a:off x="4405429" y="-2279621"/>
            <a:ext cx="3381142" cy="338114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127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object 16">
            <a:extLst>
              <a:ext uri="{FF2B5EF4-FFF2-40B4-BE49-F238E27FC236}">
                <a16:creationId xmlns:a16="http://schemas.microsoft.com/office/drawing/2014/main" id="{E65DFACC-914A-44C5-A68B-6E8CA754D9AD}"/>
              </a:ext>
            </a:extLst>
          </p:cNvPr>
          <p:cNvSpPr txBox="1"/>
          <p:nvPr/>
        </p:nvSpPr>
        <p:spPr>
          <a:xfrm>
            <a:off x="7469061" y="4175107"/>
            <a:ext cx="1187301" cy="91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김동욱</a:t>
            </a: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2700" lvl="0">
              <a:spcBef>
                <a:spcPts val="100"/>
              </a:spcBef>
            </a:pPr>
            <a:endParaRPr lang="en-US" altLang="ko-KR" sz="12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298450" lvl="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웹 설계</a:t>
            </a:r>
            <a:endParaRPr lang="en-US" altLang="ko-KR" sz="12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</p:txBody>
      </p:sp>
      <p:sp>
        <p:nvSpPr>
          <p:cNvPr id="51" name="object 16">
            <a:extLst>
              <a:ext uri="{FF2B5EF4-FFF2-40B4-BE49-F238E27FC236}">
                <a16:creationId xmlns:a16="http://schemas.microsoft.com/office/drawing/2014/main" id="{EB6CD08E-144D-4560-9E58-C30F6A4DBF33}"/>
              </a:ext>
            </a:extLst>
          </p:cNvPr>
          <p:cNvSpPr txBox="1"/>
          <p:nvPr/>
        </p:nvSpPr>
        <p:spPr>
          <a:xfrm>
            <a:off x="9196191" y="4175107"/>
            <a:ext cx="1167858" cy="11721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박재현</a:t>
            </a: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298450" lvl="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자료 시각화</a:t>
            </a:r>
            <a:endParaRPr lang="en-US" altLang="ko-KR" sz="12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298450" lvl="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발표</a:t>
            </a:r>
            <a:endParaRPr lang="en-US" altLang="ko-KR" sz="12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</p:txBody>
      </p:sp>
      <p:sp>
        <p:nvSpPr>
          <p:cNvPr id="52" name="object 16">
            <a:extLst>
              <a:ext uri="{FF2B5EF4-FFF2-40B4-BE49-F238E27FC236}">
                <a16:creationId xmlns:a16="http://schemas.microsoft.com/office/drawing/2014/main" id="{187F63D7-047E-484A-AD74-A301BC222E9E}"/>
              </a:ext>
            </a:extLst>
          </p:cNvPr>
          <p:cNvSpPr txBox="1"/>
          <p:nvPr/>
        </p:nvSpPr>
        <p:spPr>
          <a:xfrm>
            <a:off x="5512070" y="4175108"/>
            <a:ext cx="1167859" cy="91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최서윤</a:t>
            </a: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총괄 지휘</a:t>
            </a:r>
            <a:endParaRPr lang="en-US" altLang="ko-KR" sz="12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웹 설계</a:t>
            </a:r>
            <a:endParaRPr lang="en-US" altLang="ko-KR" sz="12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395C90C-DE9A-45C4-A5DB-483FCF40B7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6725" y="2598576"/>
            <a:ext cx="942187" cy="137938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94D14B-7217-4FD8-B7F8-A9C37C55C7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0469" y="2598576"/>
            <a:ext cx="924486" cy="1379384"/>
          </a:xfrm>
          <a:prstGeom prst="rect">
            <a:avLst/>
          </a:prstGeom>
        </p:spPr>
      </p:pic>
      <p:sp>
        <p:nvSpPr>
          <p:cNvPr id="55" name="object 16">
            <a:extLst>
              <a:ext uri="{FF2B5EF4-FFF2-40B4-BE49-F238E27FC236}">
                <a16:creationId xmlns:a16="http://schemas.microsoft.com/office/drawing/2014/main" id="{5DDC26B0-8044-445B-90AE-704FF1F48D27}"/>
              </a:ext>
            </a:extLst>
          </p:cNvPr>
          <p:cNvSpPr txBox="1"/>
          <p:nvPr/>
        </p:nvSpPr>
        <p:spPr>
          <a:xfrm>
            <a:off x="5703255" y="1962139"/>
            <a:ext cx="97667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b="1" spc="-70" dirty="0">
                <a:solidFill>
                  <a:srgbClr val="ECF1F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 </a:t>
            </a:r>
            <a:r>
              <a:rPr lang="ko-KR" altLang="en-US" sz="2000" b="1" spc="-70" dirty="0">
                <a:solidFill>
                  <a:srgbClr val="ECF1F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팀장</a:t>
            </a:r>
            <a:endParaRPr sz="2000" dirty="0">
              <a:solidFill>
                <a:srgbClr val="ECF1F4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sp>
        <p:nvSpPr>
          <p:cNvPr id="56" name="object 16">
            <a:extLst>
              <a:ext uri="{FF2B5EF4-FFF2-40B4-BE49-F238E27FC236}">
                <a16:creationId xmlns:a16="http://schemas.microsoft.com/office/drawing/2014/main" id="{547CD759-C552-4B0E-B1C4-9A41A885A73F}"/>
              </a:ext>
            </a:extLst>
          </p:cNvPr>
          <p:cNvSpPr txBox="1"/>
          <p:nvPr/>
        </p:nvSpPr>
        <p:spPr>
          <a:xfrm>
            <a:off x="3758510" y="4175108"/>
            <a:ext cx="1212640" cy="11721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 err="1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이보윤</a:t>
            </a: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298450" lvl="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PPT</a:t>
            </a:r>
            <a:r>
              <a:rPr lang="ko-KR" altLang="en-US" sz="12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 제작</a:t>
            </a:r>
            <a:endParaRPr lang="en-US" altLang="ko-KR" sz="12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298450" lvl="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발표</a:t>
            </a:r>
            <a:endParaRPr lang="en-US" altLang="ko-KR" sz="12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36D521D4-A8E1-4A97-B992-1955D41C68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95" y="2598576"/>
            <a:ext cx="1379383" cy="1379383"/>
          </a:xfrm>
          <a:prstGeom prst="rect">
            <a:avLst/>
          </a:prstGeom>
        </p:spPr>
      </p:pic>
      <p:sp>
        <p:nvSpPr>
          <p:cNvPr id="58" name="object 16">
            <a:extLst>
              <a:ext uri="{FF2B5EF4-FFF2-40B4-BE49-F238E27FC236}">
                <a16:creationId xmlns:a16="http://schemas.microsoft.com/office/drawing/2014/main" id="{16A8E6B6-5CB4-46C9-BD85-D50379BC93CA}"/>
              </a:ext>
            </a:extLst>
          </p:cNvPr>
          <p:cNvSpPr txBox="1"/>
          <p:nvPr/>
        </p:nvSpPr>
        <p:spPr>
          <a:xfrm>
            <a:off x="2031380" y="4175107"/>
            <a:ext cx="1212640" cy="13696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 err="1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조재경</a:t>
            </a: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298450" lvl="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자료 시각화</a:t>
            </a:r>
            <a:endParaRPr lang="en-US" altLang="ko-KR" sz="12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298450" lvl="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문서 작업</a:t>
            </a:r>
            <a:endParaRPr lang="en-US" altLang="ko-KR" sz="12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298450" lvl="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발표</a:t>
            </a:r>
            <a:endParaRPr lang="en-US" altLang="ko-KR" sz="12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089DB0A4-81E9-4481-A4E7-0B761EB5D2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607" y="2598576"/>
            <a:ext cx="942187" cy="1379383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B83C9628-AC7C-4A4F-AF62-200EF1E562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4036" y="2598576"/>
            <a:ext cx="924486" cy="1379384"/>
          </a:xfrm>
          <a:prstGeom prst="rect">
            <a:avLst/>
          </a:prstGeom>
        </p:spPr>
      </p:pic>
      <p:pic>
        <p:nvPicPr>
          <p:cNvPr id="61" name="그래픽 60" descr="왕관">
            <a:extLst>
              <a:ext uri="{FF2B5EF4-FFF2-40B4-BE49-F238E27FC236}">
                <a16:creationId xmlns:a16="http://schemas.microsoft.com/office/drawing/2014/main" id="{E24F687D-20BE-4028-989F-1DF75CE1D81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865908" y="2381315"/>
            <a:ext cx="340659" cy="34065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572AC62-7039-4B58-8EE5-3DB887DC5C8A}"/>
              </a:ext>
            </a:extLst>
          </p:cNvPr>
          <p:cNvSpPr/>
          <p:nvPr/>
        </p:nvSpPr>
        <p:spPr>
          <a:xfrm>
            <a:off x="9365207" y="1962139"/>
            <a:ext cx="80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pc="-70" dirty="0" err="1">
                <a:solidFill>
                  <a:srgbClr val="ECF1F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부팀장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78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그림 3" descr="텍스트, 하늘, 건물, 스크린샷이(가) 표시된 사진&#10;&#10;자동 생성된 설명">
            <a:extLst>
              <a:ext uri="{FF2B5EF4-FFF2-40B4-BE49-F238E27FC236}">
                <a16:creationId xmlns:a16="http://schemas.microsoft.com/office/drawing/2014/main" id="{A404A8D0-F47C-0BC5-F7F2-5E9D72D3E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557"/>
            <a:ext cx="12192000" cy="637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1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F66E6DEA-19A0-80B6-8F18-7D8C27CDD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021"/>
            <a:ext cx="12192000" cy="640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3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라인이(가) 표시된 사진&#10;&#10;자동 생성된 설명">
            <a:extLst>
              <a:ext uri="{FF2B5EF4-FFF2-40B4-BE49-F238E27FC236}">
                <a16:creationId xmlns:a16="http://schemas.microsoft.com/office/drawing/2014/main" id="{2572A2DD-EB55-E6AE-03A6-0B7B15E67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323"/>
            <a:ext cx="12192000" cy="589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2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2061C9AA-6ACE-FA40-C400-01283439F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329"/>
            <a:ext cx="12192000" cy="586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9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C6DC5A0-52BA-2A3E-197F-857B09AF88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355" y="16934"/>
            <a:ext cx="10553289" cy="63484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6E6C31-F848-46BB-8B5D-8356C7679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5" y="6368737"/>
            <a:ext cx="8746070" cy="26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7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A1E7B5-555D-43DB-9B7F-8C6BFFA37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868"/>
            <a:ext cx="12192000" cy="63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BD4B924-472F-49BA-F87A-75B057893E59}"/>
              </a:ext>
            </a:extLst>
          </p:cNvPr>
          <p:cNvSpPr txBox="1"/>
          <p:nvPr/>
        </p:nvSpPr>
        <p:spPr>
          <a:xfrm>
            <a:off x="4083269" y="2174489"/>
            <a:ext cx="402546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0" b="1" dirty="0">
                <a:solidFill>
                  <a:schemeClr val="bg1"/>
                </a:solidFill>
              </a:rPr>
              <a:t>Q&amp;A</a:t>
            </a:r>
            <a:endParaRPr lang="ko-KR" altLang="en-US" sz="1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71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064F706-D3E5-436E-854B-367D99363DEF}"/>
              </a:ext>
            </a:extLst>
          </p:cNvPr>
          <p:cNvSpPr/>
          <p:nvPr/>
        </p:nvSpPr>
        <p:spPr>
          <a:xfrm>
            <a:off x="2925902" y="2644170"/>
            <a:ext cx="63401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6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10175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98ACB0-3B4A-DF3E-9DB5-15701F3B1BC7}"/>
              </a:ext>
            </a:extLst>
          </p:cNvPr>
          <p:cNvSpPr txBox="1"/>
          <p:nvPr/>
        </p:nvSpPr>
        <p:spPr>
          <a:xfrm>
            <a:off x="691888" y="516746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362457-61FA-2AF6-117F-AFF7BCA8C5BC}"/>
              </a:ext>
            </a:extLst>
          </p:cNvPr>
          <p:cNvGrpSpPr/>
          <p:nvPr/>
        </p:nvGrpSpPr>
        <p:grpSpPr>
          <a:xfrm>
            <a:off x="2215891" y="2646298"/>
            <a:ext cx="978345" cy="1091268"/>
            <a:chOff x="5253582" y="1414193"/>
            <a:chExt cx="978345" cy="10912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5EA9F5-D881-6C82-B6ED-3E1CA338B68F}"/>
                </a:ext>
              </a:extLst>
            </p:cNvPr>
            <p:cNvSpPr txBox="1"/>
            <p:nvPr/>
          </p:nvSpPr>
          <p:spPr>
            <a:xfrm>
              <a:off x="5253582" y="1414193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3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EAA61-A415-E6CA-0CC8-A93ED9012C94}"/>
                </a:ext>
              </a:extLst>
            </p:cNvPr>
            <p:cNvSpPr txBox="1"/>
            <p:nvPr/>
          </p:nvSpPr>
          <p:spPr>
            <a:xfrm>
              <a:off x="5253582" y="2043796"/>
              <a:ext cx="9783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E63B949-53A8-5C27-5748-F841FEAB88A0}"/>
              </a:ext>
            </a:extLst>
          </p:cNvPr>
          <p:cNvGrpSpPr/>
          <p:nvPr/>
        </p:nvGrpSpPr>
        <p:grpSpPr>
          <a:xfrm>
            <a:off x="4926052" y="2646298"/>
            <a:ext cx="827791" cy="1091268"/>
            <a:chOff x="5253582" y="1414193"/>
            <a:chExt cx="827791" cy="109126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57C429-D02E-071D-BE9E-4EDB1ABA8484}"/>
                </a:ext>
              </a:extLst>
            </p:cNvPr>
            <p:cNvSpPr txBox="1"/>
            <p:nvPr/>
          </p:nvSpPr>
          <p:spPr>
            <a:xfrm>
              <a:off x="5253582" y="1414193"/>
              <a:ext cx="4732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3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62D90-E49A-734C-FD5D-DF34B8816DAA}"/>
                </a:ext>
              </a:extLst>
            </p:cNvPr>
            <p:cNvSpPr txBox="1"/>
            <p:nvPr/>
          </p:nvSpPr>
          <p:spPr>
            <a:xfrm>
              <a:off x="5253582" y="2043796"/>
              <a:ext cx="8277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DATA</a:t>
              </a:r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4540432-8DEB-80B0-D7C1-79A6E826EC9B}"/>
              </a:ext>
            </a:extLst>
          </p:cNvPr>
          <p:cNvGrpSpPr/>
          <p:nvPr/>
        </p:nvGrpSpPr>
        <p:grpSpPr>
          <a:xfrm>
            <a:off x="8347409" y="2646298"/>
            <a:ext cx="776175" cy="1091268"/>
            <a:chOff x="5253582" y="1414193"/>
            <a:chExt cx="776175" cy="109126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7B0206-2BCE-D5ED-2009-9C537174032A}"/>
                </a:ext>
              </a:extLst>
            </p:cNvPr>
            <p:cNvSpPr txBox="1"/>
            <p:nvPr/>
          </p:nvSpPr>
          <p:spPr>
            <a:xfrm>
              <a:off x="5253582" y="1414193"/>
              <a:ext cx="4860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3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D3392B-9EC2-95C3-A72B-152340AA5B1E}"/>
                </a:ext>
              </a:extLst>
            </p:cNvPr>
            <p:cNvSpPr txBox="1"/>
            <p:nvPr/>
          </p:nvSpPr>
          <p:spPr>
            <a:xfrm>
              <a:off x="5253582" y="2043796"/>
              <a:ext cx="776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WEB</a:t>
              </a:r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588F49B5-9946-D7D8-182D-8049A1C4A52F}"/>
              </a:ext>
            </a:extLst>
          </p:cNvPr>
          <p:cNvSpPr/>
          <p:nvPr/>
        </p:nvSpPr>
        <p:spPr>
          <a:xfrm>
            <a:off x="4405429" y="-2279621"/>
            <a:ext cx="3381142" cy="338114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127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D4CD2C-D674-4B28-92C3-BF5E128B670F}"/>
              </a:ext>
            </a:extLst>
          </p:cNvPr>
          <p:cNvSpPr/>
          <p:nvPr/>
        </p:nvSpPr>
        <p:spPr>
          <a:xfrm>
            <a:off x="2131733" y="3768343"/>
            <a:ext cx="165622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AutoNum type="arabicParenR"/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프로젝트 계획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arenR"/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사용 프로그램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arenR"/>
            </a:pP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C19716-6656-4168-B9FB-050CA8628471}"/>
              </a:ext>
            </a:extLst>
          </p:cNvPr>
          <p:cNvSpPr/>
          <p:nvPr/>
        </p:nvSpPr>
        <p:spPr>
          <a:xfrm>
            <a:off x="4925085" y="3768343"/>
            <a:ext cx="18277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프로젝트 재검토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arenR"/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모델 선정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FD7619-0470-47CC-8210-79BE4487E5FE}"/>
              </a:ext>
            </a:extLst>
          </p:cNvPr>
          <p:cNvSpPr/>
          <p:nvPr/>
        </p:nvSpPr>
        <p:spPr>
          <a:xfrm>
            <a:off x="8347409" y="3737565"/>
            <a:ext cx="110959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웹 구조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arenR"/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보완점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arenR"/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시연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681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703EFFB-2030-E81F-0705-CA0406B895E9}"/>
              </a:ext>
            </a:extLst>
          </p:cNvPr>
          <p:cNvSpPr txBox="1"/>
          <p:nvPr/>
        </p:nvSpPr>
        <p:spPr>
          <a:xfrm>
            <a:off x="717131" y="423167"/>
            <a:ext cx="922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1 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1550110" y="423167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계획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6C9CEF-8422-C137-433F-E0D0B5013FA0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36011AF-D53D-C17A-B412-E55977F5DF7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3168AA-C990-0DED-0570-8E3417935B7B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D6DA39-A998-E3FB-2B29-1C1FC0068EC3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3"/>
          </a:solidFill>
          <a:ln>
            <a:noFill/>
          </a:ln>
          <a:effectLst>
            <a:outerShdw blurRad="50800" dist="12700" dir="2700000" algn="tl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85B714C-DD97-BEE4-4240-AA195483E152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3"/>
          </a:solidFill>
          <a:ln>
            <a:noFill/>
          </a:ln>
          <a:effectLst>
            <a:outerShdw blurRad="50800" dist="12700" dir="2700000" algn="tl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687E1DE-DB61-9E3A-91FE-37EC048E4829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3"/>
          </a:solidFill>
          <a:ln>
            <a:noFill/>
          </a:ln>
          <a:effectLst>
            <a:outerShdw blurRad="50800" dist="12700" dir="2700000" algn="tl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75827-C8CA-D494-F048-6BB475D1A6E9}"/>
              </a:ext>
            </a:extLst>
          </p:cNvPr>
          <p:cNvSpPr txBox="1"/>
          <p:nvPr/>
        </p:nvSpPr>
        <p:spPr>
          <a:xfrm>
            <a:off x="1073451" y="2803699"/>
            <a:ext cx="190341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프로젝트 재확인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ko-KR" altLang="en-US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기능 및 수정 재검토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ko-KR" altLang="en-US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강사님 피드백 반영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ko-KR" altLang="en-US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프로젝트 보완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87847-88BC-1662-A065-25CE554D4FCD}"/>
              </a:ext>
            </a:extLst>
          </p:cNvPr>
          <p:cNvSpPr txBox="1"/>
          <p:nvPr/>
        </p:nvSpPr>
        <p:spPr>
          <a:xfrm>
            <a:off x="3434920" y="3051107"/>
            <a:ext cx="18858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테스트 진행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ko-KR" altLang="en-US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코드 최적화 검사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ko-KR" altLang="en-US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모델 향상 및 정리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350894-6F18-44B2-BF9B-727FCF68767D}"/>
              </a:ext>
            </a:extLst>
          </p:cNvPr>
          <p:cNvSpPr txBox="1"/>
          <p:nvPr/>
        </p:nvSpPr>
        <p:spPr>
          <a:xfrm>
            <a:off x="5761332" y="3265364"/>
            <a:ext cx="19034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웹 기능 추가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배포 및 활용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96557-2F20-20D7-9E08-92AF89DD9BEC}"/>
              </a:ext>
            </a:extLst>
          </p:cNvPr>
          <p:cNvSpPr txBox="1"/>
          <p:nvPr/>
        </p:nvSpPr>
        <p:spPr>
          <a:xfrm>
            <a:off x="8821705" y="2773737"/>
            <a:ext cx="2542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웹에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게시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포트폴리오 생성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222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432384-1F21-D27B-7374-0EB3CD953697}"/>
              </a:ext>
            </a:extLst>
          </p:cNvPr>
          <p:cNvSpPr txBox="1"/>
          <p:nvPr/>
        </p:nvSpPr>
        <p:spPr>
          <a:xfrm>
            <a:off x="717131" y="423167"/>
            <a:ext cx="876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1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8F9DB-3CAF-F629-6739-78ABBFD9EA08}"/>
              </a:ext>
            </a:extLst>
          </p:cNvPr>
          <p:cNvSpPr txBox="1"/>
          <p:nvPr/>
        </p:nvSpPr>
        <p:spPr>
          <a:xfrm>
            <a:off x="1550110" y="423167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사용 프로그램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C0AAEB-BD17-8671-D75E-879D7182C5DA}"/>
              </a:ext>
            </a:extLst>
          </p:cNvPr>
          <p:cNvSpPr/>
          <p:nvPr/>
        </p:nvSpPr>
        <p:spPr>
          <a:xfrm>
            <a:off x="744270" y="3037558"/>
            <a:ext cx="2781930" cy="310500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2E58B4-9930-4906-3AB7-8893F85C445E}"/>
              </a:ext>
            </a:extLst>
          </p:cNvPr>
          <p:cNvSpPr/>
          <p:nvPr/>
        </p:nvSpPr>
        <p:spPr>
          <a:xfrm>
            <a:off x="744269" y="2696997"/>
            <a:ext cx="2781930" cy="345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툴</a:t>
            </a:r>
            <a:r>
              <a:rPr lang="en-US" altLang="ko-KR" sz="14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(tool)</a:t>
            </a:r>
            <a:endParaRPr lang="ko-KR" altLang="en-US" sz="1400" dirty="0">
              <a:solidFill>
                <a:prstClr val="white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0679E0-F046-B461-7C45-045684B31EEE}"/>
              </a:ext>
            </a:extLst>
          </p:cNvPr>
          <p:cNvSpPr/>
          <p:nvPr/>
        </p:nvSpPr>
        <p:spPr>
          <a:xfrm>
            <a:off x="744270" y="1126380"/>
            <a:ext cx="2781929" cy="146961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6CDC3-E37C-04D0-CDEB-219A88CD0B8A}"/>
              </a:ext>
            </a:extLst>
          </p:cNvPr>
          <p:cNvSpPr/>
          <p:nvPr/>
        </p:nvSpPr>
        <p:spPr>
          <a:xfrm>
            <a:off x="744271" y="1107158"/>
            <a:ext cx="2781928" cy="345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언어</a:t>
            </a:r>
            <a:r>
              <a:rPr lang="en-US" altLang="ko-KR" sz="14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(language)</a:t>
            </a:r>
            <a:endParaRPr lang="ko-KR" altLang="en-US" sz="1400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4A3887-76E6-5CD0-F26E-C25828C47C71}"/>
              </a:ext>
            </a:extLst>
          </p:cNvPr>
          <p:cNvSpPr/>
          <p:nvPr/>
        </p:nvSpPr>
        <p:spPr>
          <a:xfrm>
            <a:off x="3691989" y="1126380"/>
            <a:ext cx="4753679" cy="5016187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9CAF9D-258A-DF55-BECA-A6E97CF77BA0}"/>
              </a:ext>
            </a:extLst>
          </p:cNvPr>
          <p:cNvSpPr/>
          <p:nvPr/>
        </p:nvSpPr>
        <p:spPr>
          <a:xfrm>
            <a:off x="3691988" y="1107158"/>
            <a:ext cx="4753679" cy="34169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분석</a:t>
            </a:r>
            <a:r>
              <a:rPr lang="en-US" altLang="ko-KR" sz="14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</a:t>
            </a:r>
            <a:r>
              <a:rPr lang="en-US" altLang="ko-KR" sz="1400" dirty="0" err="1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alanysis</a:t>
            </a:r>
            <a:r>
              <a:rPr lang="en-US" altLang="ko-KR" sz="14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</a:t>
            </a:r>
            <a:endParaRPr lang="ko-KR" altLang="en-US" sz="1400" dirty="0">
              <a:solidFill>
                <a:prstClr val="white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F73BC8D-4E9D-4BD9-F2FD-1BF58D69D8EE}"/>
              </a:ext>
            </a:extLst>
          </p:cNvPr>
          <p:cNvSpPr/>
          <p:nvPr/>
        </p:nvSpPr>
        <p:spPr>
          <a:xfrm>
            <a:off x="3870224" y="2993733"/>
            <a:ext cx="4410178" cy="9000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E18DE62-3A45-F856-A446-A7F04D98DFD3}"/>
              </a:ext>
            </a:extLst>
          </p:cNvPr>
          <p:cNvSpPr/>
          <p:nvPr/>
        </p:nvSpPr>
        <p:spPr>
          <a:xfrm>
            <a:off x="3870225" y="2997284"/>
            <a:ext cx="1699704" cy="360000"/>
          </a:xfrm>
          <a:prstGeom prst="rect">
            <a:avLst/>
          </a:prstGeom>
          <a:solidFill>
            <a:srgbClr val="B9D0E5">
              <a:alpha val="45000"/>
            </a:srgbClr>
          </a:solidFill>
          <a:ln>
            <a:solidFill>
              <a:srgbClr val="9CA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206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데이터처리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9F57F1B-9BE4-9C03-E9F3-D9551873222D}"/>
              </a:ext>
            </a:extLst>
          </p:cNvPr>
          <p:cNvSpPr/>
          <p:nvPr/>
        </p:nvSpPr>
        <p:spPr>
          <a:xfrm>
            <a:off x="3853290" y="4017981"/>
            <a:ext cx="4410178" cy="9000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FE9888E-6605-0FC4-F9B2-3994757E4D3A}"/>
              </a:ext>
            </a:extLst>
          </p:cNvPr>
          <p:cNvSpPr/>
          <p:nvPr/>
        </p:nvSpPr>
        <p:spPr>
          <a:xfrm>
            <a:off x="3861758" y="4022779"/>
            <a:ext cx="1699704" cy="360000"/>
          </a:xfrm>
          <a:prstGeom prst="rect">
            <a:avLst/>
          </a:prstGeom>
          <a:solidFill>
            <a:srgbClr val="B9D0E5">
              <a:alpha val="45000"/>
            </a:srgbClr>
          </a:solidFill>
          <a:ln>
            <a:solidFill>
              <a:srgbClr val="9CA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206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시각화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F86F460-4DED-2C63-E8EF-3C24C6D8C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44" y="4646162"/>
            <a:ext cx="1442938" cy="48434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47331275-77CD-AED0-1582-469880DFB9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38" y="3541456"/>
            <a:ext cx="590453" cy="59045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3EBDBB3-7929-7E55-28D2-8FCBBA7DED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772" y="3558183"/>
            <a:ext cx="628178" cy="584266"/>
          </a:xfrm>
          <a:prstGeom prst="rect">
            <a:avLst/>
          </a:prstGeom>
        </p:spPr>
      </p:pic>
      <p:pic>
        <p:nvPicPr>
          <p:cNvPr id="54" name="Picture 12" descr="파일:Python logo and wordmark.svg - 위키백과, 우리 모두의 백과사전">
            <a:extLst>
              <a:ext uri="{FF2B5EF4-FFF2-40B4-BE49-F238E27FC236}">
                <a16:creationId xmlns:a16="http://schemas.microsoft.com/office/drawing/2014/main" id="{34E4AE1F-B8FA-EA62-3C63-F0F39FE3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799" y="1743190"/>
            <a:ext cx="1783335" cy="47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CA13CB1-8E37-C94B-8E9B-6599DB7BD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788" y="3237673"/>
            <a:ext cx="1386784" cy="54295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2B53129-6378-DF50-AB94-3FEB4F3C7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3293" y="4501781"/>
            <a:ext cx="1334406" cy="31013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7269A22-2E20-F295-4C41-CB75CF2C1DE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74" y="4456268"/>
            <a:ext cx="1174511" cy="355651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D9E918E3-1CBD-2931-62CB-EA18E77753B8}"/>
              </a:ext>
            </a:extLst>
          </p:cNvPr>
          <p:cNvSpPr/>
          <p:nvPr/>
        </p:nvSpPr>
        <p:spPr>
          <a:xfrm>
            <a:off x="3870224" y="1969486"/>
            <a:ext cx="4410178" cy="9000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61C08B-E033-C3C3-EF79-400C7B7915DF}"/>
              </a:ext>
            </a:extLst>
          </p:cNvPr>
          <p:cNvSpPr/>
          <p:nvPr/>
        </p:nvSpPr>
        <p:spPr>
          <a:xfrm>
            <a:off x="3895625" y="5129178"/>
            <a:ext cx="4410178" cy="9000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B1B356E-26EF-0DF9-E23E-5FB77F7A59C3}"/>
              </a:ext>
            </a:extLst>
          </p:cNvPr>
          <p:cNvSpPr/>
          <p:nvPr/>
        </p:nvSpPr>
        <p:spPr>
          <a:xfrm>
            <a:off x="3895626" y="5133976"/>
            <a:ext cx="1699704" cy="360000"/>
          </a:xfrm>
          <a:prstGeom prst="rect">
            <a:avLst/>
          </a:prstGeom>
          <a:solidFill>
            <a:srgbClr val="B9D0E5">
              <a:alpha val="45000"/>
            </a:srgbClr>
          </a:solidFill>
          <a:ln>
            <a:solidFill>
              <a:srgbClr val="9CA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206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분석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E41FA64-81FC-345F-FEEB-DE786951A1A2}"/>
              </a:ext>
            </a:extLst>
          </p:cNvPr>
          <p:cNvSpPr/>
          <p:nvPr/>
        </p:nvSpPr>
        <p:spPr>
          <a:xfrm>
            <a:off x="8608359" y="1109287"/>
            <a:ext cx="2629399" cy="298858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83D1E9E-EC67-13C4-489D-F2560D064FCC}"/>
              </a:ext>
            </a:extLst>
          </p:cNvPr>
          <p:cNvSpPr/>
          <p:nvPr/>
        </p:nvSpPr>
        <p:spPr>
          <a:xfrm>
            <a:off x="8616825" y="1107158"/>
            <a:ext cx="2619245" cy="345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웹 서버</a:t>
            </a:r>
            <a:r>
              <a:rPr lang="en-US" altLang="ko-KR" sz="14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(web Server)</a:t>
            </a:r>
            <a:endParaRPr lang="ko-KR" altLang="en-US" sz="1400" dirty="0">
              <a:solidFill>
                <a:prstClr val="white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EF5824B9-B682-B735-A5D6-ABC22B69244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1985" y="5262135"/>
            <a:ext cx="1477933" cy="64770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8B9DAAC6-A7CA-F27F-A27E-BFC46C18B42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463" y="4951492"/>
            <a:ext cx="1459510" cy="75121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66BC714A-2633-5606-D49A-5F6195BDC93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954" y="2355696"/>
            <a:ext cx="1713457" cy="48060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E7D6A1AA-3193-96CA-80E3-772A4BCE285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8642" y="2172670"/>
            <a:ext cx="1084562" cy="648922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AA50521C-41EC-828B-BD90-F8723096153F}"/>
              </a:ext>
            </a:extLst>
          </p:cNvPr>
          <p:cNvSpPr/>
          <p:nvPr/>
        </p:nvSpPr>
        <p:spPr>
          <a:xfrm>
            <a:off x="8608359" y="4220036"/>
            <a:ext cx="2629399" cy="194147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890087-0C53-6310-19CB-CC10DB2CB4BF}"/>
              </a:ext>
            </a:extLst>
          </p:cNvPr>
          <p:cNvSpPr/>
          <p:nvPr/>
        </p:nvSpPr>
        <p:spPr>
          <a:xfrm>
            <a:off x="8616825" y="4217906"/>
            <a:ext cx="2619245" cy="345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데이터베이스</a:t>
            </a:r>
            <a:r>
              <a:rPr lang="en-US" altLang="ko-KR" sz="14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</a:t>
            </a:r>
            <a:r>
              <a:rPr lang="en-US" altLang="ko-KR" sz="1400" dirty="0" err="1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DataBase</a:t>
            </a:r>
            <a:r>
              <a:rPr lang="en-US" altLang="ko-KR" sz="14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</a:t>
            </a:r>
            <a:endParaRPr lang="ko-KR" altLang="en-US" sz="1400" dirty="0">
              <a:solidFill>
                <a:prstClr val="white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FD609B9B-2C87-B10F-8641-814B5D4CB4A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4" t="32921" r="10737" b="33021"/>
          <a:stretch/>
        </p:blipFill>
        <p:spPr>
          <a:xfrm>
            <a:off x="9551193" y="2102000"/>
            <a:ext cx="1002399" cy="434016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3869F3F3-843E-A5DC-F8B1-6372EE7C20C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599" y="3366536"/>
            <a:ext cx="1527188" cy="546099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D722BD-6A7E-342D-5D68-9BCA45A02698}"/>
              </a:ext>
            </a:extLst>
          </p:cNvPr>
          <p:cNvSpPr/>
          <p:nvPr/>
        </p:nvSpPr>
        <p:spPr>
          <a:xfrm>
            <a:off x="8680721" y="1659894"/>
            <a:ext cx="2492862" cy="108361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5025DDF-2AEA-E65F-95C6-B0543F2065CF}"/>
              </a:ext>
            </a:extLst>
          </p:cNvPr>
          <p:cNvSpPr/>
          <p:nvPr/>
        </p:nvSpPr>
        <p:spPr>
          <a:xfrm>
            <a:off x="8680721" y="1656225"/>
            <a:ext cx="948189" cy="378942"/>
          </a:xfrm>
          <a:prstGeom prst="rect">
            <a:avLst/>
          </a:prstGeom>
          <a:solidFill>
            <a:srgbClr val="B9D0E5">
              <a:alpha val="45000"/>
            </a:srgbClr>
          </a:solidFill>
          <a:ln>
            <a:solidFill>
              <a:srgbClr val="9CA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00206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백엔드</a:t>
            </a:r>
            <a:endParaRPr lang="ko-KR" altLang="en-US" sz="1200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42D3224-0EC5-5614-18E5-A7F1EBDBB7C6}"/>
              </a:ext>
            </a:extLst>
          </p:cNvPr>
          <p:cNvSpPr/>
          <p:nvPr/>
        </p:nvSpPr>
        <p:spPr>
          <a:xfrm>
            <a:off x="8680721" y="2922815"/>
            <a:ext cx="2492862" cy="108361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05B24ED-7FEE-5673-0268-4CADE4A174AF}"/>
              </a:ext>
            </a:extLst>
          </p:cNvPr>
          <p:cNvSpPr/>
          <p:nvPr/>
        </p:nvSpPr>
        <p:spPr>
          <a:xfrm>
            <a:off x="8680721" y="2919146"/>
            <a:ext cx="948189" cy="378942"/>
          </a:xfrm>
          <a:prstGeom prst="rect">
            <a:avLst/>
          </a:prstGeom>
          <a:solidFill>
            <a:srgbClr val="B9D0E5">
              <a:alpha val="45000"/>
            </a:srgbClr>
          </a:solidFill>
          <a:ln>
            <a:solidFill>
              <a:srgbClr val="9CA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00206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프론트엔드</a:t>
            </a:r>
            <a:endParaRPr lang="ko-KR" altLang="en-US" sz="1200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6A6C0988-7682-05A5-96FC-17102A346F0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3" t="21588" r="66219" b="19988"/>
          <a:stretch/>
        </p:blipFill>
        <p:spPr>
          <a:xfrm>
            <a:off x="10525802" y="3466858"/>
            <a:ext cx="483402" cy="47836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95C39BC-9106-FBBC-4C36-D33F07705E5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1" t="30323" r="10182" b="27945"/>
          <a:stretch/>
        </p:blipFill>
        <p:spPr>
          <a:xfrm>
            <a:off x="10469012" y="3327135"/>
            <a:ext cx="587539" cy="157031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48839D9A-156B-F41C-C22B-EBFFF581E03B}"/>
              </a:ext>
            </a:extLst>
          </p:cNvPr>
          <p:cNvSpPr/>
          <p:nvPr/>
        </p:nvSpPr>
        <p:spPr>
          <a:xfrm>
            <a:off x="3870225" y="1971794"/>
            <a:ext cx="1699704" cy="360000"/>
          </a:xfrm>
          <a:prstGeom prst="rect">
            <a:avLst/>
          </a:prstGeom>
          <a:solidFill>
            <a:srgbClr val="B9D0E5">
              <a:alpha val="45000"/>
            </a:srgbClr>
          </a:solidFill>
          <a:ln>
            <a:solidFill>
              <a:srgbClr val="9CA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206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데이터 수집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838401B2-4727-E966-132D-BEB90135D84B}"/>
              </a:ext>
            </a:extLst>
          </p:cNvPr>
          <p:cNvSpPr/>
          <p:nvPr/>
        </p:nvSpPr>
        <p:spPr>
          <a:xfrm>
            <a:off x="3767665" y="1743190"/>
            <a:ext cx="4604277" cy="3283584"/>
          </a:xfrm>
          <a:prstGeom prst="roundRect">
            <a:avLst>
              <a:gd name="adj" fmla="val 6509"/>
            </a:avLst>
          </a:prstGeom>
          <a:noFill/>
          <a:ln w="2857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C0A9851B-131E-DFA2-C4E2-E71001632EA6}"/>
              </a:ext>
            </a:extLst>
          </p:cNvPr>
          <p:cNvSpPr/>
          <p:nvPr/>
        </p:nvSpPr>
        <p:spPr>
          <a:xfrm>
            <a:off x="4690531" y="1547698"/>
            <a:ext cx="2954457" cy="32289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ETL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019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>
            <a:extLst>
              <a:ext uri="{FF2B5EF4-FFF2-40B4-BE49-F238E27FC236}">
                <a16:creationId xmlns:a16="http://schemas.microsoft.com/office/drawing/2014/main" id="{F8E85722-FC8A-4048-96AA-398207E6D2BC}"/>
              </a:ext>
            </a:extLst>
          </p:cNvPr>
          <p:cNvSpPr/>
          <p:nvPr/>
        </p:nvSpPr>
        <p:spPr>
          <a:xfrm>
            <a:off x="6866501" y="1402851"/>
            <a:ext cx="3088922" cy="308892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23028F1-1B8E-486C-A21F-76CAD0444D97}"/>
              </a:ext>
            </a:extLst>
          </p:cNvPr>
          <p:cNvSpPr/>
          <p:nvPr/>
        </p:nvSpPr>
        <p:spPr>
          <a:xfrm>
            <a:off x="1810500" y="1402851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4C352B3-C821-08FE-6F42-0E24808D9122}"/>
              </a:ext>
            </a:extLst>
          </p:cNvPr>
          <p:cNvSpPr/>
          <p:nvPr/>
        </p:nvSpPr>
        <p:spPr>
          <a:xfrm>
            <a:off x="4339877" y="1402851"/>
            <a:ext cx="3088922" cy="3088922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03EFFB-2030-E81F-0705-CA0406B895E9}"/>
              </a:ext>
            </a:extLst>
          </p:cNvPr>
          <p:cNvSpPr txBox="1"/>
          <p:nvPr/>
        </p:nvSpPr>
        <p:spPr>
          <a:xfrm>
            <a:off x="717131" y="423167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2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1550110" y="423167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재검토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EDF136F-0A00-490B-A5D1-D7033DBDC837}"/>
              </a:ext>
            </a:extLst>
          </p:cNvPr>
          <p:cNvSpPr>
            <a:spLocks/>
          </p:cNvSpPr>
          <p:nvPr/>
        </p:nvSpPr>
        <p:spPr bwMode="auto">
          <a:xfrm>
            <a:off x="4574283" y="2820557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5867BF6-9557-4C38-9A45-BB14DC0E8B45}"/>
              </a:ext>
            </a:extLst>
          </p:cNvPr>
          <p:cNvSpPr>
            <a:spLocks/>
          </p:cNvSpPr>
          <p:nvPr/>
        </p:nvSpPr>
        <p:spPr bwMode="auto">
          <a:xfrm>
            <a:off x="7118191" y="2820557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41F32F4B-4EC6-4DC2-A1F8-107884442CEF}"/>
              </a:ext>
            </a:extLst>
          </p:cNvPr>
          <p:cNvSpPr>
            <a:spLocks/>
          </p:cNvSpPr>
          <p:nvPr/>
        </p:nvSpPr>
        <p:spPr bwMode="auto">
          <a:xfrm>
            <a:off x="1971760" y="3132683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B9D0E5"/>
          </a:solidFill>
          <a:ln>
            <a:solidFill>
              <a:srgbClr val="519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D8B3B287-7B08-4B06-BA05-D9F4DC795D81}"/>
              </a:ext>
            </a:extLst>
          </p:cNvPr>
          <p:cNvSpPr>
            <a:spLocks/>
          </p:cNvSpPr>
          <p:nvPr/>
        </p:nvSpPr>
        <p:spPr bwMode="auto">
          <a:xfrm>
            <a:off x="1974691" y="1482660"/>
            <a:ext cx="2782766" cy="1239715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noFill/>
          <a:ln>
            <a:solidFill>
              <a:srgbClr val="519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599AE87D-C299-4FF2-AE45-A1C13AFCDB56}"/>
              </a:ext>
            </a:extLst>
          </p:cNvPr>
          <p:cNvSpPr>
            <a:spLocks/>
          </p:cNvSpPr>
          <p:nvPr/>
        </p:nvSpPr>
        <p:spPr bwMode="auto">
          <a:xfrm>
            <a:off x="4487826" y="3132683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noFill/>
          <a:ln>
            <a:solidFill>
              <a:srgbClr val="6986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A82AAA90-D69E-49E0-97FA-3FE79F897F90}"/>
              </a:ext>
            </a:extLst>
          </p:cNvPr>
          <p:cNvSpPr>
            <a:spLocks/>
          </p:cNvSpPr>
          <p:nvPr/>
        </p:nvSpPr>
        <p:spPr bwMode="auto">
          <a:xfrm>
            <a:off x="4487826" y="1482660"/>
            <a:ext cx="2785697" cy="1239715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noFill/>
          <a:ln>
            <a:solidFill>
              <a:srgbClr val="6986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4059F2FC-4A04-4FBF-BBFF-4F0FF828D06B}"/>
              </a:ext>
            </a:extLst>
          </p:cNvPr>
          <p:cNvSpPr>
            <a:spLocks/>
          </p:cNvSpPr>
          <p:nvPr/>
        </p:nvSpPr>
        <p:spPr bwMode="auto">
          <a:xfrm>
            <a:off x="7011218" y="3132683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noFill/>
          <a:ln>
            <a:solidFill>
              <a:srgbClr val="B9D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CB314D25-BCD0-4724-B5D3-F0E2592FACD1}"/>
              </a:ext>
            </a:extLst>
          </p:cNvPr>
          <p:cNvSpPr>
            <a:spLocks/>
          </p:cNvSpPr>
          <p:nvPr/>
        </p:nvSpPr>
        <p:spPr bwMode="auto">
          <a:xfrm>
            <a:off x="7011219" y="1482660"/>
            <a:ext cx="2782766" cy="1239715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noFill/>
          <a:ln>
            <a:solidFill>
              <a:srgbClr val="B9D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53CAC659-14AA-411D-8180-1F800DAE4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280" y="2775129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8DFB1460-E6C9-4C7D-8D94-654895607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008" y="2775129"/>
            <a:ext cx="193431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CA1B829D-0471-4635-83C2-D8F4ED16E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3514" y="2775129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8A092B-DABA-4120-883B-F123584073BC}"/>
              </a:ext>
            </a:extLst>
          </p:cNvPr>
          <p:cNvSpPr txBox="1"/>
          <p:nvPr/>
        </p:nvSpPr>
        <p:spPr>
          <a:xfrm>
            <a:off x="2506135" y="3004685"/>
            <a:ext cx="1749197" cy="30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63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항구별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 평균으로 대체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F2EFE3-BC66-49DD-8158-B94F4CF1F896}"/>
              </a:ext>
            </a:extLst>
          </p:cNvPr>
          <p:cNvSpPr txBox="1"/>
          <p:nvPr/>
        </p:nvSpPr>
        <p:spPr>
          <a:xfrm>
            <a:off x="4823152" y="3004685"/>
            <a:ext cx="2153154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각각의 </a:t>
            </a:r>
            <a:r>
              <a:rPr lang="en-US" altLang="ko-KR" sz="1363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Upper bound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</a:p>
          <a:p>
            <a:pPr algn="ctr"/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Lower bound 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값으로 대체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7F1251-CB79-4C68-942D-4E43A3EB1344}"/>
              </a:ext>
            </a:extLst>
          </p:cNvPr>
          <p:cNvSpPr txBox="1"/>
          <p:nvPr/>
        </p:nvSpPr>
        <p:spPr>
          <a:xfrm>
            <a:off x="7457822" y="3004685"/>
            <a:ext cx="1906292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데이터 수치화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연속형 데이터로 변환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025746-6538-46C0-8CB0-80FBCECDD97D}"/>
              </a:ext>
            </a:extLst>
          </p:cNvPr>
          <p:cNvSpPr txBox="1"/>
          <p:nvPr/>
        </p:nvSpPr>
        <p:spPr>
          <a:xfrm>
            <a:off x="2891652" y="2262656"/>
            <a:ext cx="978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결측치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BFD1A5-E88C-4C6D-A6E6-0E3FA33FAAF0}"/>
              </a:ext>
            </a:extLst>
          </p:cNvPr>
          <p:cNvSpPr txBox="1"/>
          <p:nvPr/>
        </p:nvSpPr>
        <p:spPr>
          <a:xfrm>
            <a:off x="5410650" y="2262656"/>
            <a:ext cx="978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이상치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837F17-6013-4CF6-A6A0-E13F7426E93E}"/>
              </a:ext>
            </a:extLst>
          </p:cNvPr>
          <p:cNvSpPr txBox="1"/>
          <p:nvPr/>
        </p:nvSpPr>
        <p:spPr>
          <a:xfrm>
            <a:off x="7487475" y="2262656"/>
            <a:ext cx="1846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범주형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F3A0E-70A8-4BA9-B87F-9CB5A578994F}"/>
              </a:ext>
            </a:extLst>
          </p:cNvPr>
          <p:cNvSpPr txBox="1"/>
          <p:nvPr/>
        </p:nvSpPr>
        <p:spPr>
          <a:xfrm>
            <a:off x="903399" y="5290673"/>
            <a:ext cx="10602802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전 프로젝트 발표에서는 초기 데이터로 시각화한 것만 보여드렸습니다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자료를 보충하기 위해 전처리를 모두 마친 최종 데이터로 시각화 자료를 만들고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비교해보았습니다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217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703EFFB-2030-E81F-0705-CA0406B895E9}"/>
              </a:ext>
            </a:extLst>
          </p:cNvPr>
          <p:cNvSpPr txBox="1"/>
          <p:nvPr/>
        </p:nvSpPr>
        <p:spPr>
          <a:xfrm>
            <a:off x="717131" y="423167"/>
            <a:ext cx="876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2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1550110" y="423167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재검토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E290F1-BEC7-4BD4-8F54-2F8C3FBAD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399" y="1050545"/>
            <a:ext cx="5879705" cy="5528053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998FBF-3EDF-4B61-9C1B-A4DEF76C0521}"/>
              </a:ext>
            </a:extLst>
          </p:cNvPr>
          <p:cNvSpPr/>
          <p:nvPr/>
        </p:nvSpPr>
        <p:spPr>
          <a:xfrm>
            <a:off x="904140" y="1356781"/>
            <a:ext cx="3916165" cy="443230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600" dirty="0"/>
              <a:t>상관관계를 분석하는 </a:t>
            </a:r>
            <a:r>
              <a:rPr lang="ko-KR" altLang="ko-KR" sz="1600" dirty="0" err="1"/>
              <a:t>히트맵입니다</a:t>
            </a:r>
            <a:r>
              <a:rPr lang="en-US" altLang="ko-KR" sz="1600" dirty="0"/>
              <a:t>. </a:t>
            </a:r>
          </a:p>
          <a:p>
            <a:pPr algn="ctr"/>
            <a:r>
              <a:rPr lang="ko-KR" altLang="ko-KR" sz="1600" dirty="0"/>
              <a:t>이 </a:t>
            </a:r>
            <a:r>
              <a:rPr lang="ko-KR" altLang="ko-KR" sz="1600" dirty="0" err="1"/>
              <a:t>히트맵을</a:t>
            </a:r>
            <a:r>
              <a:rPr lang="ko-KR" altLang="ko-KR" sz="1600" dirty="0"/>
              <a:t> 통해 대기시간과 접안지와의 거리가 연관성이 높음을 알 수 있습니다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algn="ctr"/>
            <a:r>
              <a:rPr lang="ko-KR" altLang="ko-KR" sz="1600" dirty="0"/>
              <a:t>범주형 데이터의 경우에는 데이터 인코딩을 통해 상관분석을 실시하였습니다</a:t>
            </a:r>
            <a:r>
              <a:rPr lang="en-US" altLang="ko-KR" sz="1600" dirty="0"/>
              <a:t>.</a:t>
            </a:r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초기 </a:t>
            </a:r>
            <a:r>
              <a:rPr lang="ko-KR" altLang="en-US" sz="1600" dirty="0" err="1"/>
              <a:t>히트맵</a:t>
            </a:r>
            <a:r>
              <a:rPr lang="ko-KR" altLang="en-US" sz="1600" dirty="0"/>
              <a:t> 그래프와</a:t>
            </a:r>
            <a:endParaRPr lang="en-US" altLang="ko-KR" sz="1600" dirty="0"/>
          </a:p>
          <a:p>
            <a:pPr algn="ctr"/>
            <a:r>
              <a:rPr lang="ko-KR" altLang="en-US" sz="1600" dirty="0"/>
              <a:t>수치가 미세하게 차이 나지만</a:t>
            </a:r>
            <a:endParaRPr lang="en-US" altLang="ko-KR" sz="1600" dirty="0"/>
          </a:p>
          <a:p>
            <a:pPr algn="ctr"/>
            <a:r>
              <a:rPr lang="ko-KR" altLang="en-US" sz="1600" dirty="0"/>
              <a:t>상관성정도</a:t>
            </a:r>
            <a:r>
              <a:rPr lang="en-US" altLang="ko-KR" sz="1600" dirty="0"/>
              <a:t>(</a:t>
            </a:r>
            <a:r>
              <a:rPr lang="ko-KR" altLang="en-US" sz="1600" dirty="0"/>
              <a:t>색상</a:t>
            </a:r>
            <a:r>
              <a:rPr lang="en-US" altLang="ko-KR" sz="1600" dirty="0"/>
              <a:t>)</a:t>
            </a:r>
            <a:r>
              <a:rPr lang="ko-KR" altLang="en-US" sz="1600" dirty="0"/>
              <a:t>는 차이가 없었습니다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ko-KR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234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703EFFB-2030-E81F-0705-CA0406B895E9}"/>
              </a:ext>
            </a:extLst>
          </p:cNvPr>
          <p:cNvSpPr txBox="1"/>
          <p:nvPr/>
        </p:nvSpPr>
        <p:spPr>
          <a:xfrm>
            <a:off x="717131" y="423167"/>
            <a:ext cx="876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2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1550110" y="423167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재검토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95D7F8-4BCC-4E32-A47D-7D8C6ECD1023}"/>
              </a:ext>
            </a:extLst>
          </p:cNvPr>
          <p:cNvSpPr/>
          <p:nvPr/>
        </p:nvSpPr>
        <p:spPr>
          <a:xfrm>
            <a:off x="4939320" y="744787"/>
            <a:ext cx="27638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b="1" i="0" dirty="0" err="1">
                <a:solidFill>
                  <a:schemeClr val="tx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결측치</a:t>
            </a:r>
            <a:r>
              <a:rPr lang="ko-KR" altLang="en-US" b="1" i="0" dirty="0">
                <a:solidFill>
                  <a:schemeClr val="tx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&amp;</a:t>
            </a:r>
            <a:r>
              <a:rPr lang="en-US" altLang="ko-KR" b="1" i="0" dirty="0">
                <a:solidFill>
                  <a:schemeClr val="tx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b="1" i="0" dirty="0">
                <a:solidFill>
                  <a:schemeClr val="tx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이상치 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655C75-F269-46F9-990D-C1EF5C83F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278" y="1422886"/>
            <a:ext cx="4497656" cy="49848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53EB51-25C3-4983-8A6B-BB2804396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6" y="1449980"/>
            <a:ext cx="4561498" cy="4984853"/>
          </a:xfrm>
          <a:prstGeom prst="rect">
            <a:avLst/>
          </a:prstGeom>
        </p:spPr>
      </p:pic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5095AC0A-98B8-4F43-9883-87B9747C6D38}"/>
              </a:ext>
            </a:extLst>
          </p:cNvPr>
          <p:cNvSpPr/>
          <p:nvPr/>
        </p:nvSpPr>
        <p:spPr>
          <a:xfrm>
            <a:off x="5658634" y="3536391"/>
            <a:ext cx="938574" cy="406015"/>
          </a:xfrm>
          <a:prstGeom prst="left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77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703EFFB-2030-E81F-0705-CA0406B895E9}"/>
              </a:ext>
            </a:extLst>
          </p:cNvPr>
          <p:cNvSpPr txBox="1"/>
          <p:nvPr/>
        </p:nvSpPr>
        <p:spPr>
          <a:xfrm>
            <a:off x="717131" y="423167"/>
            <a:ext cx="876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2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1550110" y="423167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재검토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335DF6-12C6-47D0-A873-AD2E1EBE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40" y="899741"/>
            <a:ext cx="6562252" cy="23101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61E611A-BECF-4785-8A9B-5A8E5D30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660" y="4097077"/>
            <a:ext cx="6487032" cy="2320504"/>
          </a:xfrm>
          <a:prstGeom prst="rect">
            <a:avLst/>
          </a:prstGeom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1195D84-CEC6-4DB2-896B-54BCCEBD2F72}"/>
              </a:ext>
            </a:extLst>
          </p:cNvPr>
          <p:cNvSpPr/>
          <p:nvPr/>
        </p:nvSpPr>
        <p:spPr>
          <a:xfrm>
            <a:off x="5607170" y="3347049"/>
            <a:ext cx="741872" cy="586596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08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9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5381"/>
      </a:accent1>
      <a:accent2>
        <a:srgbClr val="0768BE"/>
      </a:accent2>
      <a:accent3>
        <a:srgbClr val="9BBCDA"/>
      </a:accent3>
      <a:accent4>
        <a:srgbClr val="F7EFE2"/>
      </a:accent4>
      <a:accent5>
        <a:srgbClr val="BBBEBB"/>
      </a:accent5>
      <a:accent6>
        <a:srgbClr val="5F6877"/>
      </a:accent6>
      <a:hlink>
        <a:srgbClr val="3F3F3F"/>
      </a:hlink>
      <a:folHlink>
        <a:srgbClr val="3F3F3F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0EBCDF-C7B7-41C3-9B84-54430936CA6D}">
  <we:reference id="wa104379997" version="2.0.0.0" store="ko-KR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533</Words>
  <Application>Microsoft Office PowerPoint</Application>
  <PresentationFormat>와이드스크린</PresentationFormat>
  <Paragraphs>276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Pretendard</vt:lpstr>
      <vt:lpstr>Pretendard Black</vt:lpstr>
      <vt:lpstr>나눔바른고딕</vt:lpstr>
      <vt:lpstr>나눔스퀘어 네오 ExtraBold</vt:lpstr>
      <vt:lpstr>나눔스퀘어 네오 Heavy</vt:lpstr>
      <vt:lpstr>나눔스퀘어 네오 Light</vt:lpstr>
      <vt:lpstr>돋움</vt:lpstr>
      <vt:lpstr>한컴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student</cp:lastModifiedBy>
  <cp:revision>59</cp:revision>
  <dcterms:created xsi:type="dcterms:W3CDTF">2023-07-09T02:14:59Z</dcterms:created>
  <dcterms:modified xsi:type="dcterms:W3CDTF">2024-06-12T06:43:08Z</dcterms:modified>
</cp:coreProperties>
</file>